
<file path=[Content_Types].xml><?xml version="1.0" encoding="utf-8"?>
<Types xmlns="http://schemas.openxmlformats.org/package/2006/content-types">
  <Default ContentType="image/jpeg" Extension="jpg"/>
  <Default ContentType="application/xml" Extension="xml"/>
  <Default ContentType="image/png" Extension="png"/>
  <Default ContentType="image/jpeg" Extension="jpeg"/>
  <Default ContentType="application/vnd.openxmlformats-package.relationships+xml" Extension="rels"/>
  <Default ContentType="image/x-emf" Extension="emf"/>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defaultTextStyle>
    <a:defPPr lvl="0">
      <a:defRPr lang="en-US"/>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5B206-4180-43F7-BD91-DC5C219800BF}" type="datetimeFigureOut">
              <a:rPr lang="en-IN" smtClean="0"/>
              <a:t>29-05-2022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AF11B-F57A-4FD5-99C6-27031F67CEE5}" type="slidenum">
              <a:rPr lang="en-IN" smtClean="0"/>
              <a:t>‹#›</a:t>
            </a:fld>
            <a:endParaRPr lang="en-IN"/>
          </a:p>
        </p:txBody>
      </p:sp>
    </p:spTree>
    <p:extLst>
      <p:ext uri="{BB962C8B-B14F-4D97-AF65-F5344CB8AC3E}">
        <p14:creationId xmlns:p14="http://schemas.microsoft.com/office/powerpoint/2010/main" val="327405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e9186285b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0e9186285b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f07aeb630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f07aeb630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13AF11B-F57A-4FD5-99C6-27031F67CEE5}" type="slidenum">
              <a:rPr lang="en-IN" smtClean="0"/>
              <a:t>21</a:t>
            </a:fld>
            <a:endParaRPr lang="en-IN"/>
          </a:p>
        </p:txBody>
      </p:sp>
    </p:spTree>
    <p:extLst>
      <p:ext uri="{BB962C8B-B14F-4D97-AF65-F5344CB8AC3E}">
        <p14:creationId xmlns:p14="http://schemas.microsoft.com/office/powerpoint/2010/main" val="305511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66119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955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40614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81DC-171F-4750-842B-D2DAF92C92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21A0E598-21A7-4597-93A8-223B18DCE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C1950861-3341-4AD0-AED9-1CF3F0C65109}"/>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5" name="Footer Placeholder 4">
            <a:extLst>
              <a:ext uri="{FF2B5EF4-FFF2-40B4-BE49-F238E27FC236}">
                <a16:creationId xmlns:a16="http://schemas.microsoft.com/office/drawing/2014/main" id="{9B715378-FC6B-4344-BD4F-E46F80F904E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B1D5529-32E3-4B88-A66E-EF6AD4004726}"/>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124427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73B6-9822-42D2-B8D2-02E169B4266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F5DFE42-D364-40AB-8B16-E84596A67F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30F17F7-D982-4548-8323-61E479820119}"/>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5" name="Footer Placeholder 4">
            <a:extLst>
              <a:ext uri="{FF2B5EF4-FFF2-40B4-BE49-F238E27FC236}">
                <a16:creationId xmlns:a16="http://schemas.microsoft.com/office/drawing/2014/main" id="{99593CF8-64CE-4311-A64C-62DD60B22B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DDEF091-B399-4329-84ED-66B9E7D0E480}"/>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2265014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C75B-D68B-4C73-9CB8-F328136515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AD27995-4C21-48CF-9488-51BFE4ABD6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779A3-0AB0-4B59-83A7-C9B25A0BE7B5}"/>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5" name="Footer Placeholder 4">
            <a:extLst>
              <a:ext uri="{FF2B5EF4-FFF2-40B4-BE49-F238E27FC236}">
                <a16:creationId xmlns:a16="http://schemas.microsoft.com/office/drawing/2014/main" id="{A9E5996D-ADBD-4239-ABCE-9140BBB6677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CBF542C-B13E-4696-A7FD-500957486C3F}"/>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181009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C521C-0C1C-4F1B-AC02-7BAF9647AF9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3C0E522-7CC0-4105-BAD3-0D7C206D86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6647DADC-05E3-4837-9A92-C3FE956FEA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F85868C-5A16-4301-BBFD-6C054D1119F8}"/>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6" name="Footer Placeholder 5">
            <a:extLst>
              <a:ext uri="{FF2B5EF4-FFF2-40B4-BE49-F238E27FC236}">
                <a16:creationId xmlns:a16="http://schemas.microsoft.com/office/drawing/2014/main" id="{7D611111-6B92-4208-8484-249887EF42A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8E0137E-A60C-4C50-8710-2C6685340A82}"/>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1840312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5E846-7B68-4213-9902-F2304C3EBA63}"/>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E86C5EF-B05D-4DCC-99AC-9C2F816B8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1FF71A-C496-4A8C-8BC9-BCF218B71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F55DBC03-B5F3-41B1-876C-06AAF0F32F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5C785A-ED12-459D-8FB9-7FAE84769C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FB1B4B6-1C1F-4A3F-AF5E-8160F29EFD3E}"/>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8" name="Footer Placeholder 7">
            <a:extLst>
              <a:ext uri="{FF2B5EF4-FFF2-40B4-BE49-F238E27FC236}">
                <a16:creationId xmlns:a16="http://schemas.microsoft.com/office/drawing/2014/main" id="{44FFE1FF-99D6-4F22-8213-60F7E96D660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75EA2B6-651E-4DA4-8F58-825F9DC23B01}"/>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2340126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9EAF7-3548-4458-9E2D-9C79F4901B1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20591A7-B349-4D70-A1C4-0E4A531BB4A6}"/>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4" name="Footer Placeholder 3">
            <a:extLst>
              <a:ext uri="{FF2B5EF4-FFF2-40B4-BE49-F238E27FC236}">
                <a16:creationId xmlns:a16="http://schemas.microsoft.com/office/drawing/2014/main" id="{9A0CB4C3-3FB3-4D31-B63E-A04BCFA90146}"/>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DBD96A4-73AC-46C3-BB69-EAD5BC50B4A1}"/>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15921198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6DB694-D5F8-4111-B7EC-23631980D757}"/>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3" name="Footer Placeholder 2">
            <a:extLst>
              <a:ext uri="{FF2B5EF4-FFF2-40B4-BE49-F238E27FC236}">
                <a16:creationId xmlns:a16="http://schemas.microsoft.com/office/drawing/2014/main" id="{3EDC73BF-67EC-4B78-85FE-4C5708F528F1}"/>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1D58B264-639E-4E0E-BC32-510053818008}"/>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4018095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4929-C813-4B10-B51D-66BF36BF36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C318E1A-05C1-4706-92B4-F5A4106837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CF90CF4-D250-4A6A-83C2-DDA19E916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547CA-5FCD-4D23-AC28-8F55CEB39E8F}"/>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6" name="Footer Placeholder 5">
            <a:extLst>
              <a:ext uri="{FF2B5EF4-FFF2-40B4-BE49-F238E27FC236}">
                <a16:creationId xmlns:a16="http://schemas.microsoft.com/office/drawing/2014/main" id="{6C913370-53BB-4F62-AE3B-F424787DC61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B9EBA74-CCC7-4C44-B245-D73D01451B2D}"/>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85800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24328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C6F2-0DD5-44F9-B7B2-6FEA0D4A0A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72C41AD-1EEE-47D9-AB82-86FE69484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97A307A-EF0D-4D2C-BE07-795291AB84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595430-B8D9-4E87-8655-20078AEB27CC}"/>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6" name="Footer Placeholder 5">
            <a:extLst>
              <a:ext uri="{FF2B5EF4-FFF2-40B4-BE49-F238E27FC236}">
                <a16:creationId xmlns:a16="http://schemas.microsoft.com/office/drawing/2014/main" id="{C73DC4B2-7795-415A-B612-1CE6A835BF8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E10993F-E865-411E-88FF-12501AB1D06A}"/>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509093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64EE-0E5E-42F7-873F-36B8F97BE093}"/>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48BB973-906A-4D36-953F-70EA5CE5BE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DAD0A5A-D5AA-47B0-BF28-DF610FA45B1F}"/>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5" name="Footer Placeholder 4">
            <a:extLst>
              <a:ext uri="{FF2B5EF4-FFF2-40B4-BE49-F238E27FC236}">
                <a16:creationId xmlns:a16="http://schemas.microsoft.com/office/drawing/2014/main" id="{418CC55D-8089-45B6-B384-3A614B7971B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93944A4-F692-4BA0-A5AD-40CF3144CCAC}"/>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3236172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D549F-0A82-4748-8BA7-AAF8EA6A57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62C091B-E4E9-40A3-BE63-C32EE612FA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3184C9B-1F12-46AA-9641-5D741D9A001C}"/>
              </a:ext>
            </a:extLst>
          </p:cNvPr>
          <p:cNvSpPr>
            <a:spLocks noGrp="1"/>
          </p:cNvSpPr>
          <p:nvPr>
            <p:ph type="dt" sz="half" idx="10"/>
          </p:nvPr>
        </p:nvSpPr>
        <p:spPr/>
        <p:txBody>
          <a:bodyPr/>
          <a:lstStyle/>
          <a:p>
            <a:fld id="{C8D451F8-5009-47A3-9DEA-C84492F1E572}" type="datetimeFigureOut">
              <a:rPr lang="en-IN" smtClean="0"/>
              <a:t>29-05-2022</a:t>
            </a:fld>
            <a:endParaRPr lang="en-IN"/>
          </a:p>
        </p:txBody>
      </p:sp>
      <p:sp>
        <p:nvSpPr>
          <p:cNvPr id="5" name="Footer Placeholder 4">
            <a:extLst>
              <a:ext uri="{FF2B5EF4-FFF2-40B4-BE49-F238E27FC236}">
                <a16:creationId xmlns:a16="http://schemas.microsoft.com/office/drawing/2014/main" id="{97C0B246-3C17-4474-95CA-DB444BB2DB8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21173D7-B5DF-415F-972D-5A77ABF9352C}"/>
              </a:ext>
            </a:extLst>
          </p:cNvPr>
          <p:cNvSpPr>
            <a:spLocks noGrp="1"/>
          </p:cNvSpPr>
          <p:nvPr>
            <p:ph type="sldNum" sz="quarter" idx="12"/>
          </p:nvPr>
        </p:nvSpPr>
        <p:spPr/>
        <p:txBody>
          <a:bodyPr/>
          <a:lstStyle/>
          <a:p>
            <a:fld id="{42362B21-BF2B-42C3-BF34-0106D50C52A2}" type="slidenum">
              <a:rPr lang="en-IN" smtClean="0"/>
              <a:t>‹#›</a:t>
            </a:fld>
            <a:endParaRPr lang="en-IN"/>
          </a:p>
        </p:txBody>
      </p:sp>
    </p:spTree>
    <p:extLst>
      <p:ext uri="{BB962C8B-B14F-4D97-AF65-F5344CB8AC3E}">
        <p14:creationId xmlns:p14="http://schemas.microsoft.com/office/powerpoint/2010/main" val="3931235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37068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2027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97772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238031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0289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067972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093284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69C35-06F1-4FE4-95E0-08C9F46BAD80}" type="datetimeFigureOut">
              <a:rPr lang="en-US" smtClean="0">
                <a:solidFill>
                  <a:prstClr val="black">
                    <a:tint val="75000"/>
                  </a:prstClr>
                </a:solidFill>
              </a:rPr>
              <a:pPr/>
              <a:t>5/29/2022</a:t>
            </a:fld>
            <a:endParaRPr lang="en-I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34591-EA19-4DBD-A5C2-C8275AAD1B36}"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4424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5947C6-7BF3-4EFB-A0C7-BDED4F51A4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44FB126-58E6-442E-8262-D71CED3A84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981617C-DB71-4279-8FB9-C84084C54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D451F8-5009-47A3-9DEA-C84492F1E572}" type="datetimeFigureOut">
              <a:rPr lang="en-IN" smtClean="0"/>
              <a:t>29-05-2022</a:t>
            </a:fld>
            <a:endParaRPr lang="en-IN"/>
          </a:p>
        </p:txBody>
      </p:sp>
      <p:sp>
        <p:nvSpPr>
          <p:cNvPr id="5" name="Footer Placeholder 4">
            <a:extLst>
              <a:ext uri="{FF2B5EF4-FFF2-40B4-BE49-F238E27FC236}">
                <a16:creationId xmlns:a16="http://schemas.microsoft.com/office/drawing/2014/main" id="{59E39AE6-0A2C-4C57-B2CE-7080EA621E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47C0097-5583-4798-99B7-76375796A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62B21-BF2B-42C3-BF34-0106D50C52A2}" type="slidenum">
              <a:rPr lang="en-IN" smtClean="0"/>
              <a:t>‹#›</a:t>
            </a:fld>
            <a:endParaRPr lang="en-IN"/>
          </a:p>
        </p:txBody>
      </p:sp>
    </p:spTree>
    <p:extLst>
      <p:ext uri="{BB962C8B-B14F-4D97-AF65-F5344CB8AC3E}">
        <p14:creationId xmlns:p14="http://schemas.microsoft.com/office/powerpoint/2010/main" val="4063676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9.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9.jp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emf"/><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emf"/><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jp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E79BAD5C-CC9E-D148-9E93-9B898D4FB2B7}"/>
              </a:ext>
            </a:extLst>
          </p:cNvPr>
          <p:cNvSpPr>
            <a:spLocks noGrp="1"/>
          </p:cNvSpPr>
          <p:nvPr>
            <p:ph type="ctrTitle"/>
          </p:nvPr>
        </p:nvSpPr>
        <p:spPr>
          <a:xfrm>
            <a:off x="6055606" y="62860"/>
            <a:ext cx="4554893" cy="6732280"/>
          </a:xfrm>
        </p:spPr>
        <p:txBody>
          <a:bodyPr anchor="b">
            <a:normAutofit fontScale="90000"/>
          </a:bodyPr>
          <a:lstStyle/>
          <a:p>
            <a:pPr defTabSz="662400"/>
            <a:br>
              <a:rPr lang="en-US" sz="2700" b="1" dirty="0">
                <a:solidFill>
                  <a:srgbClr val="FFFF00"/>
                </a:solidFill>
                <a:latin typeface="Arial" panose="020B0604020202020204" pitchFamily="34" charset="0"/>
                <a:cs typeface="Arial" panose="020B0604020202020204" pitchFamily="34" charset="0"/>
              </a:rPr>
            </a:br>
            <a:br>
              <a:rPr lang="en-US" sz="2700" b="1" dirty="0">
                <a:solidFill>
                  <a:srgbClr val="FFFF00"/>
                </a:solidFill>
                <a:latin typeface="Arial" panose="020B0604020202020204" pitchFamily="34" charset="0"/>
                <a:cs typeface="Arial" panose="020B0604020202020204" pitchFamily="34" charset="0"/>
              </a:rPr>
            </a:br>
            <a:br>
              <a:rPr lang="en-US" sz="2700" b="1" dirty="0">
                <a:solidFill>
                  <a:srgbClr val="FFFF00"/>
                </a:solidFill>
                <a:latin typeface="Arial" panose="020B0604020202020204" pitchFamily="34" charset="0"/>
                <a:cs typeface="Arial" panose="020B0604020202020204" pitchFamily="34" charset="0"/>
              </a:rPr>
            </a:br>
            <a:br>
              <a:rPr lang="en-US" sz="2700" b="1" dirty="0">
                <a:solidFill>
                  <a:srgbClr val="FFFF00"/>
                </a:solidFill>
                <a:latin typeface="Arial" panose="020B0604020202020204" pitchFamily="34" charset="0"/>
                <a:cs typeface="Arial" panose="020B0604020202020204" pitchFamily="34" charset="0"/>
              </a:rPr>
            </a:br>
            <a:r>
              <a:rPr lang="en-US" sz="2700" b="1" dirty="0">
                <a:solidFill>
                  <a:schemeClr val="bg1"/>
                </a:solidFill>
                <a:latin typeface="Arial" panose="020B0604020202020204" pitchFamily="34" charset="0"/>
                <a:cs typeface="Arial" panose="020B0604020202020204" pitchFamily="34" charset="0"/>
              </a:rPr>
              <a:t>A Flagship Program of Ministry of Education, </a:t>
            </a:r>
            <a:r>
              <a:rPr lang="en-US" sz="2700" b="1" dirty="0" err="1">
                <a:solidFill>
                  <a:schemeClr val="bg1"/>
                </a:solidFill>
                <a:latin typeface="Arial" panose="020B0604020202020204" pitchFamily="34" charset="0"/>
                <a:cs typeface="Arial" panose="020B0604020202020204" pitchFamily="34" charset="0"/>
              </a:rPr>
              <a:t>GoI</a:t>
            </a:r>
            <a:br>
              <a:rPr lang="en-US" sz="3200" b="1" dirty="0">
                <a:solidFill>
                  <a:srgbClr val="FFFF00"/>
                </a:solidFill>
                <a:latin typeface="Baloo" panose="03080902040302020200" pitchFamily="66" charset="77"/>
                <a:cs typeface="Baloo" panose="03080902040302020200" pitchFamily="66" charset="77"/>
              </a:rPr>
            </a:br>
            <a:r>
              <a:rPr lang="hi-IN" sz="4000" b="1" dirty="0">
                <a:solidFill>
                  <a:srgbClr val="FFFF00"/>
                </a:solidFill>
                <a:latin typeface="Baloo" panose="03080902040302020200" pitchFamily="66" charset="77"/>
                <a:cs typeface="Baloo" panose="03080902040302020200" pitchFamily="66" charset="77"/>
              </a:rPr>
              <a:t>उन्नत भारत अभियान</a:t>
            </a:r>
            <a:br>
              <a:rPr lang="en-IN" b="1" dirty="0">
                <a:solidFill>
                  <a:srgbClr val="FFFF00"/>
                </a:solidFill>
                <a:latin typeface="Baloo" panose="03080902040302020200" pitchFamily="66" charset="77"/>
                <a:cs typeface="Baloo" panose="03080902040302020200" pitchFamily="66" charset="77"/>
              </a:rPr>
            </a:br>
            <a:r>
              <a:rPr lang="en-IN" sz="3600" b="1" dirty="0" err="1">
                <a:solidFill>
                  <a:srgbClr val="FFFF00"/>
                </a:solidFill>
                <a:latin typeface="Baloo" panose="03080902040302020200" pitchFamily="66" charset="77"/>
                <a:cs typeface="Baloo" panose="03080902040302020200" pitchFamily="66" charset="77"/>
              </a:rPr>
              <a:t>Unnat</a:t>
            </a:r>
            <a:r>
              <a:rPr lang="en-IN" sz="3600" b="1" dirty="0">
                <a:solidFill>
                  <a:srgbClr val="FFFF00"/>
                </a:solidFill>
                <a:latin typeface="Baloo" panose="03080902040302020200" pitchFamily="66" charset="77"/>
                <a:cs typeface="Baloo" panose="03080902040302020200" pitchFamily="66" charset="77"/>
              </a:rPr>
              <a:t> Bharat Abhiyan</a:t>
            </a:r>
            <a:r>
              <a:rPr lang="hi-IN" b="1" dirty="0">
                <a:solidFill>
                  <a:srgbClr val="FFFF00"/>
                </a:solidFill>
                <a:latin typeface="Baloo" panose="03080902040302020200" pitchFamily="66" charset="77"/>
                <a:cs typeface="Baloo" panose="03080902040302020200" pitchFamily="66" charset="77"/>
              </a:rPr>
              <a:t> </a:t>
            </a:r>
            <a:br>
              <a:rPr lang="en-IN" sz="4000" b="1" dirty="0">
                <a:solidFill>
                  <a:srgbClr val="FFFF00"/>
                </a:solidFill>
                <a:latin typeface="Baloo" panose="03080902040302020200" pitchFamily="66" charset="77"/>
                <a:cs typeface="Baloo" panose="03080902040302020200" pitchFamily="66" charset="77"/>
              </a:rPr>
            </a:br>
            <a:r>
              <a:rPr lang="hi-IN" sz="2000" b="1" dirty="0">
                <a:solidFill>
                  <a:schemeClr val="bg1"/>
                </a:solidFill>
              </a:rPr>
              <a:t>शिक्षित भारत- सक्षम भारत- स्वस्थ भारत- </a:t>
            </a:r>
            <a:br>
              <a:rPr lang="hi-IN" sz="2000" b="1" dirty="0">
                <a:solidFill>
                  <a:schemeClr val="bg1"/>
                </a:solidFill>
              </a:rPr>
            </a:br>
            <a:r>
              <a:rPr lang="hi-IN" sz="2000" b="1" dirty="0">
                <a:solidFill>
                  <a:schemeClr val="bg1"/>
                </a:solidFill>
              </a:rPr>
              <a:t>संपन्न भारत</a:t>
            </a:r>
            <a:r>
              <a:rPr lang="en-US" sz="2000" b="1" dirty="0">
                <a:solidFill>
                  <a:schemeClr val="bg1"/>
                </a:solidFill>
              </a:rPr>
              <a:t>- </a:t>
            </a:r>
            <a:r>
              <a:rPr lang="hi-IN" sz="2000" b="1" dirty="0">
                <a:solidFill>
                  <a:schemeClr val="bg1"/>
                </a:solidFill>
              </a:rPr>
              <a:t>आत्मनिर्भर भारत </a:t>
            </a:r>
            <a:br>
              <a:rPr lang="en-US" sz="1500" dirty="0">
                <a:solidFill>
                  <a:srgbClr val="92D050"/>
                </a:solidFill>
              </a:rPr>
            </a:br>
            <a:br>
              <a:rPr lang="en-US" sz="1500" dirty="0">
                <a:solidFill>
                  <a:srgbClr val="92D050"/>
                </a:solidFill>
              </a:rPr>
            </a:br>
            <a:br>
              <a:rPr lang="en-IN" sz="1500" dirty="0">
                <a:solidFill>
                  <a:schemeClr val="bg1"/>
                </a:solidFill>
              </a:rPr>
            </a:br>
            <a:r>
              <a:rPr lang="en-IN" sz="1500" b="1" dirty="0">
                <a:solidFill>
                  <a:schemeClr val="bg1"/>
                </a:solidFill>
              </a:rPr>
              <a:t> </a:t>
            </a:r>
            <a:br>
              <a:rPr lang="en-IN" sz="1500" dirty="0">
                <a:solidFill>
                  <a:schemeClr val="bg1"/>
                </a:solidFill>
              </a:rPr>
            </a:br>
            <a:r>
              <a:rPr lang="hi-IN" sz="2200" dirty="0">
                <a:solidFill>
                  <a:schemeClr val="bg1"/>
                </a:solidFill>
              </a:rPr>
              <a:t>समावेशी ग्रामीण विकास के लिए उच्च शिक्षण संस्थाओं के ज्ञान, स्वैच्छिक संगठनो के अनुभव और सरकार के संसाधन</a:t>
            </a:r>
            <a:r>
              <a:rPr lang="en-IN" sz="2200" dirty="0">
                <a:solidFill>
                  <a:schemeClr val="bg1"/>
                </a:solidFill>
              </a:rPr>
              <a:t>,</a:t>
            </a:r>
            <a:r>
              <a:rPr lang="hi-IN" sz="2200" dirty="0">
                <a:solidFill>
                  <a:schemeClr val="bg1"/>
                </a:solidFill>
              </a:rPr>
              <a:t> के अभिसरण  हेतु शिक्षा मंत्रालय की पहल </a:t>
            </a:r>
            <a:br>
              <a:rPr lang="en-US" sz="2200" b="1" dirty="0">
                <a:solidFill>
                  <a:schemeClr val="bg1"/>
                </a:solidFill>
              </a:rPr>
            </a:br>
            <a:br>
              <a:rPr lang="en-IN" sz="2200" dirty="0">
                <a:solidFill>
                  <a:schemeClr val="bg1"/>
                </a:solidFill>
              </a:rPr>
            </a:br>
            <a:r>
              <a:rPr lang="en-IN" sz="2200" dirty="0" err="1">
                <a:solidFill>
                  <a:schemeClr val="bg1"/>
                </a:solidFill>
              </a:rPr>
              <a:t>Unnat</a:t>
            </a:r>
            <a:r>
              <a:rPr lang="en-IN" sz="2200" dirty="0">
                <a:solidFill>
                  <a:schemeClr val="bg1"/>
                </a:solidFill>
              </a:rPr>
              <a:t> Bharat Abhiyan is inspired by the vision of transformational change in rural development processes by leveraging knowledge institutions to help build the architecture of an Inclusive India.</a:t>
            </a:r>
            <a:r>
              <a:rPr lang="en-US" sz="2200" dirty="0">
                <a:solidFill>
                  <a:schemeClr val="bg1"/>
                </a:solidFill>
              </a:rPr>
              <a:t> </a:t>
            </a:r>
          </a:p>
        </p:txBody>
      </p:sp>
      <p:sp>
        <p:nvSpPr>
          <p:cNvPr id="73" name="Freeform: Shape 7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0"/>
            <a:ext cx="4629587"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75" name="Freeform: Shape 7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4518116"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pic>
        <p:nvPicPr>
          <p:cNvPr id="1026" name="Picture 2">
            <a:extLst>
              <a:ext uri="{FF2B5EF4-FFF2-40B4-BE49-F238E27FC236}">
                <a16:creationId xmlns:a16="http://schemas.microsoft.com/office/drawing/2014/main" id="{E3F722B0-9D79-F246-811E-EE051B6C81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5622" y="1079807"/>
            <a:ext cx="3393367" cy="323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755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244D216-087D-4904-B499-EDFA84A87F9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22196"/>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JOB POST: Professors at Indian Institute of Technology [IIT], Delhi:  Applications Open">
            <a:extLst>
              <a:ext uri="{FF2B5EF4-FFF2-40B4-BE49-F238E27FC236}">
                <a16:creationId xmlns:a16="http://schemas.microsoft.com/office/drawing/2014/main" id="{4364A62C-F331-4C11-92B9-EA0857D944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5547" y="0"/>
            <a:ext cx="984973" cy="97773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2ED11D2-504F-49CB-967D-7AD9FEB4B6FB}"/>
              </a:ext>
            </a:extLst>
          </p:cNvPr>
          <p:cNvSpPr txBox="1">
            <a:spLocks/>
          </p:cNvSpPr>
          <p:nvPr/>
        </p:nvSpPr>
        <p:spPr>
          <a:xfrm>
            <a:off x="1290320" y="44624"/>
            <a:ext cx="9662160" cy="11947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FF0066"/>
                </a:solidFill>
                <a:latin typeface="+mn-lt"/>
              </a:rPr>
              <a:t>Unnat</a:t>
            </a:r>
            <a:r>
              <a:rPr lang="en-US" sz="2800" b="1" dirty="0">
                <a:solidFill>
                  <a:srgbClr val="FF0066"/>
                </a:solidFill>
                <a:latin typeface="+mn-lt"/>
              </a:rPr>
              <a:t> Bharat Abhiyan resonates with the UN 2030 Agenda and </a:t>
            </a:r>
          </a:p>
          <a:p>
            <a:r>
              <a:rPr lang="en-US" sz="2800" b="1" dirty="0" err="1">
                <a:solidFill>
                  <a:srgbClr val="FF0066"/>
                </a:solidFill>
                <a:latin typeface="+mn-lt"/>
              </a:rPr>
              <a:t>Atmanirbhar</a:t>
            </a:r>
            <a:r>
              <a:rPr lang="en-US" sz="2800" b="1" dirty="0">
                <a:solidFill>
                  <a:srgbClr val="FF0066"/>
                </a:solidFill>
                <a:latin typeface="+mn-lt"/>
              </a:rPr>
              <a:t> Bharat Abhiyan</a:t>
            </a:r>
            <a:endParaRPr lang="en-IN" sz="2800" b="1" dirty="0">
              <a:solidFill>
                <a:srgbClr val="FF0066"/>
              </a:solidFill>
              <a:latin typeface="+mn-lt"/>
            </a:endParaRPr>
          </a:p>
        </p:txBody>
      </p:sp>
      <p:sp>
        <p:nvSpPr>
          <p:cNvPr id="5" name="TextBox 4">
            <a:extLst>
              <a:ext uri="{FF2B5EF4-FFF2-40B4-BE49-F238E27FC236}">
                <a16:creationId xmlns:a16="http://schemas.microsoft.com/office/drawing/2014/main" id="{B6E622F8-A7C7-4A57-B1FD-2366F57E4FE9}"/>
              </a:ext>
            </a:extLst>
          </p:cNvPr>
          <p:cNvSpPr txBox="1"/>
          <p:nvPr/>
        </p:nvSpPr>
        <p:spPr>
          <a:xfrm>
            <a:off x="2001520" y="1480841"/>
            <a:ext cx="8585200" cy="3293209"/>
          </a:xfrm>
          <a:prstGeom prst="rect">
            <a:avLst/>
          </a:prstGeom>
          <a:noFill/>
        </p:spPr>
        <p:txBody>
          <a:bodyPr wrap="square" rtlCol="0">
            <a:spAutoFit/>
          </a:bodyPr>
          <a:lstStyle/>
          <a:p>
            <a:r>
              <a:rPr lang="en-US" dirty="0" err="1"/>
              <a:t>Unnat</a:t>
            </a:r>
            <a:r>
              <a:rPr lang="en-US" dirty="0"/>
              <a:t> Bharat Abhiyan is striving to </a:t>
            </a:r>
            <a:r>
              <a:rPr lang="en-US" sz="2000" b="1" dirty="0">
                <a:solidFill>
                  <a:schemeClr val="accent4">
                    <a:lumMod val="75000"/>
                  </a:schemeClr>
                </a:solidFill>
              </a:rPr>
              <a:t>transform rural development </a:t>
            </a:r>
            <a:r>
              <a:rPr lang="en-US" sz="2000" dirty="0"/>
              <a:t>and </a:t>
            </a:r>
            <a:r>
              <a:rPr lang="en-US" sz="2000" b="1" dirty="0">
                <a:solidFill>
                  <a:schemeClr val="accent4">
                    <a:lumMod val="75000"/>
                  </a:schemeClr>
                </a:solidFill>
              </a:rPr>
              <a:t>make villages self-reliant</a:t>
            </a:r>
            <a:r>
              <a:rPr lang="en-US" b="1" dirty="0">
                <a:solidFill>
                  <a:schemeClr val="accent4">
                    <a:lumMod val="75000"/>
                  </a:schemeClr>
                </a:solidFill>
              </a:rPr>
              <a:t> </a:t>
            </a:r>
            <a:r>
              <a:rPr lang="en-US" dirty="0"/>
              <a:t>through initiatives on:</a:t>
            </a:r>
          </a:p>
          <a:p>
            <a:endParaRPr lang="en-US" dirty="0"/>
          </a:p>
          <a:p>
            <a:pPr marL="285750" indent="-285750">
              <a:buFont typeface="Arial" panose="020B0604020202020204" pitchFamily="34" charset="0"/>
              <a:buChar char="•"/>
            </a:pPr>
            <a:r>
              <a:rPr lang="en-US" sz="2400" b="1" dirty="0"/>
              <a:t>Transforming rural livelihood through S&amp;T interventions</a:t>
            </a:r>
          </a:p>
          <a:p>
            <a:pPr marL="285750" indent="-285750">
              <a:buFont typeface="Arial" panose="020B0604020202020204" pitchFamily="34" charset="0"/>
              <a:buChar char="•"/>
            </a:pPr>
            <a:r>
              <a:rPr lang="en-US" sz="2400" b="1" dirty="0"/>
              <a:t>Women empowerment and gender equality</a:t>
            </a:r>
          </a:p>
          <a:p>
            <a:pPr marL="285750" indent="-285750">
              <a:buFont typeface="Arial" panose="020B0604020202020204" pitchFamily="34" charset="0"/>
              <a:buChar char="•"/>
            </a:pPr>
            <a:r>
              <a:rPr lang="en-US" sz="2400" b="1" dirty="0"/>
              <a:t>Sustainable food and water production and management</a:t>
            </a:r>
          </a:p>
          <a:p>
            <a:pPr marL="285750" indent="-285750">
              <a:buFont typeface="Arial" panose="020B0604020202020204" pitchFamily="34" charset="0"/>
              <a:buChar char="•"/>
            </a:pPr>
            <a:r>
              <a:rPr lang="en-US" sz="2400" b="1" dirty="0"/>
              <a:t>Natural resource management and protection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E194B468-B58A-425B-9411-7732DE9F6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520" y="4646767"/>
            <a:ext cx="10292080" cy="2276457"/>
          </a:xfrm>
          <a:prstGeom prst="rect">
            <a:avLst/>
          </a:prstGeom>
        </p:spPr>
      </p:pic>
      <p:pic>
        <p:nvPicPr>
          <p:cNvPr id="7" name="Picture 4">
            <a:extLst>
              <a:ext uri="{FF2B5EF4-FFF2-40B4-BE49-F238E27FC236}">
                <a16:creationId xmlns:a16="http://schemas.microsoft.com/office/drawing/2014/main" id="{02C99509-29F7-4DAB-B9A0-310BA2BEFB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5222" y="2481469"/>
            <a:ext cx="2165298" cy="21652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8F08BBE-5645-4EC5-B390-9DBF2ACB3F9D}"/>
              </a:ext>
            </a:extLst>
          </p:cNvPr>
          <p:cNvPicPr>
            <a:picLocks noChangeAspect="1"/>
          </p:cNvPicPr>
          <p:nvPr/>
        </p:nvPicPr>
        <p:blipFill rotWithShape="1">
          <a:blip r:embed="rId6">
            <a:extLst>
              <a:ext uri="{28A0092B-C50C-407E-A947-70E740481C1C}">
                <a14:useLocalDpi xmlns:a14="http://schemas.microsoft.com/office/drawing/2010/main" val="0"/>
              </a:ext>
            </a:extLst>
          </a:blip>
          <a:srcRect l="22581" r="66619" b="67830"/>
          <a:stretch/>
        </p:blipFill>
        <p:spPr>
          <a:xfrm>
            <a:off x="156789" y="3147576"/>
            <a:ext cx="792088" cy="1152128"/>
          </a:xfrm>
          <a:prstGeom prst="rect">
            <a:avLst/>
          </a:prstGeom>
        </p:spPr>
      </p:pic>
      <p:pic>
        <p:nvPicPr>
          <p:cNvPr id="10" name="Picture 9">
            <a:extLst>
              <a:ext uri="{FF2B5EF4-FFF2-40B4-BE49-F238E27FC236}">
                <a16:creationId xmlns:a16="http://schemas.microsoft.com/office/drawing/2014/main" id="{9E00EFC6-F047-4682-8AE2-2BA926DFCE5A}"/>
              </a:ext>
            </a:extLst>
          </p:cNvPr>
          <p:cNvPicPr>
            <a:picLocks noChangeAspect="1"/>
          </p:cNvPicPr>
          <p:nvPr/>
        </p:nvPicPr>
        <p:blipFill rotWithShape="1">
          <a:blip r:embed="rId6">
            <a:extLst>
              <a:ext uri="{28A0092B-C50C-407E-A947-70E740481C1C}">
                <a14:useLocalDpi xmlns:a14="http://schemas.microsoft.com/office/drawing/2010/main" val="0"/>
              </a:ext>
            </a:extLst>
          </a:blip>
          <a:srcRect l="81744" r="6618" b="67830"/>
          <a:stretch/>
        </p:blipFill>
        <p:spPr>
          <a:xfrm>
            <a:off x="948877" y="4059104"/>
            <a:ext cx="853530" cy="1152128"/>
          </a:xfrm>
          <a:prstGeom prst="rect">
            <a:avLst/>
          </a:prstGeom>
        </p:spPr>
      </p:pic>
      <p:pic>
        <p:nvPicPr>
          <p:cNvPr id="11" name="Picture 10">
            <a:extLst>
              <a:ext uri="{FF2B5EF4-FFF2-40B4-BE49-F238E27FC236}">
                <a16:creationId xmlns:a16="http://schemas.microsoft.com/office/drawing/2014/main" id="{0A88E83F-E0F5-46EB-B118-6908FC20B7C5}"/>
              </a:ext>
            </a:extLst>
          </p:cNvPr>
          <p:cNvPicPr>
            <a:picLocks noChangeAspect="1"/>
          </p:cNvPicPr>
          <p:nvPr/>
        </p:nvPicPr>
        <p:blipFill rotWithShape="1">
          <a:blip r:embed="rId6">
            <a:extLst>
              <a:ext uri="{28A0092B-C50C-407E-A947-70E740481C1C}">
                <a14:useLocalDpi xmlns:a14="http://schemas.microsoft.com/office/drawing/2010/main" val="0"/>
              </a:ext>
            </a:extLst>
          </a:blip>
          <a:srcRect l="37080" t="29925" r="51440" b="35895"/>
          <a:stretch/>
        </p:blipFill>
        <p:spPr>
          <a:xfrm>
            <a:off x="106882" y="1272371"/>
            <a:ext cx="841995" cy="1224136"/>
          </a:xfrm>
          <a:prstGeom prst="rect">
            <a:avLst/>
          </a:prstGeom>
        </p:spPr>
      </p:pic>
      <p:pic>
        <p:nvPicPr>
          <p:cNvPr id="12" name="Picture 11">
            <a:extLst>
              <a:ext uri="{FF2B5EF4-FFF2-40B4-BE49-F238E27FC236}">
                <a16:creationId xmlns:a16="http://schemas.microsoft.com/office/drawing/2014/main" id="{AF8D6595-2BBA-4D31-A988-383051A6980B}"/>
              </a:ext>
            </a:extLst>
          </p:cNvPr>
          <p:cNvPicPr>
            <a:picLocks noChangeAspect="1"/>
          </p:cNvPicPr>
          <p:nvPr/>
        </p:nvPicPr>
        <p:blipFill rotWithShape="1">
          <a:blip r:embed="rId6">
            <a:extLst>
              <a:ext uri="{28A0092B-C50C-407E-A947-70E740481C1C}">
                <a14:useLocalDpi xmlns:a14="http://schemas.microsoft.com/office/drawing/2010/main" val="0"/>
              </a:ext>
            </a:extLst>
          </a:blip>
          <a:srcRect l="67287" t="29925" r="21913" b="35895"/>
          <a:stretch/>
        </p:blipFill>
        <p:spPr>
          <a:xfrm>
            <a:off x="970187" y="2164041"/>
            <a:ext cx="792088" cy="1224136"/>
          </a:xfrm>
          <a:prstGeom prst="rect">
            <a:avLst/>
          </a:prstGeom>
        </p:spPr>
      </p:pic>
      <p:pic>
        <p:nvPicPr>
          <p:cNvPr id="13" name="Picture 12">
            <a:extLst>
              <a:ext uri="{FF2B5EF4-FFF2-40B4-BE49-F238E27FC236}">
                <a16:creationId xmlns:a16="http://schemas.microsoft.com/office/drawing/2014/main" id="{7EA0F0D5-2658-4542-8177-C5D68630CB2B}"/>
              </a:ext>
            </a:extLst>
          </p:cNvPr>
          <p:cNvPicPr>
            <a:picLocks noChangeAspect="1"/>
          </p:cNvPicPr>
          <p:nvPr/>
        </p:nvPicPr>
        <p:blipFill rotWithShape="1">
          <a:blip r:embed="rId6">
            <a:extLst>
              <a:ext uri="{28A0092B-C50C-407E-A947-70E740481C1C}">
                <a14:useLocalDpi xmlns:a14="http://schemas.microsoft.com/office/drawing/2010/main" val="0"/>
              </a:ext>
            </a:extLst>
          </a:blip>
          <a:srcRect l="66844" t="62924" r="20392"/>
          <a:stretch/>
        </p:blipFill>
        <p:spPr>
          <a:xfrm>
            <a:off x="84645" y="5198378"/>
            <a:ext cx="936104" cy="1327845"/>
          </a:xfrm>
          <a:prstGeom prst="rect">
            <a:avLst/>
          </a:prstGeom>
        </p:spPr>
      </p:pic>
    </p:spTree>
    <p:extLst>
      <p:ext uri="{BB962C8B-B14F-4D97-AF65-F5344CB8AC3E}">
        <p14:creationId xmlns:p14="http://schemas.microsoft.com/office/powerpoint/2010/main" val="164944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8110F83-E280-404C-9E16-C37ECD9A5F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3943"/>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JOB POST: Professors at Indian Institute of Technology [IIT], Delhi:  Applications Open">
            <a:extLst>
              <a:ext uri="{FF2B5EF4-FFF2-40B4-BE49-F238E27FC236}">
                <a16:creationId xmlns:a16="http://schemas.microsoft.com/office/drawing/2014/main" id="{61E2BCC0-10DE-479D-9530-92CEA05A35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7027" y="0"/>
            <a:ext cx="984973" cy="97773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47C3A6-4375-4171-810B-2BB8889C32D1}"/>
              </a:ext>
            </a:extLst>
          </p:cNvPr>
          <p:cNvSpPr txBox="1"/>
          <p:nvPr/>
        </p:nvSpPr>
        <p:spPr>
          <a:xfrm>
            <a:off x="1262743" y="195944"/>
            <a:ext cx="9764486" cy="523220"/>
          </a:xfrm>
          <a:prstGeom prst="rect">
            <a:avLst/>
          </a:prstGeom>
          <a:noFill/>
        </p:spPr>
        <p:txBody>
          <a:bodyPr wrap="square" rtlCol="0">
            <a:spAutoFit/>
          </a:bodyPr>
          <a:lstStyle/>
          <a:p>
            <a:pPr algn="ctr"/>
            <a:r>
              <a:rPr lang="en-US" sz="2800" b="1" dirty="0">
                <a:solidFill>
                  <a:srgbClr val="FF0066"/>
                </a:solidFill>
              </a:rPr>
              <a:t>Thematic Areas</a:t>
            </a:r>
            <a:endParaRPr lang="en-IN" sz="2800" b="1" dirty="0">
              <a:solidFill>
                <a:srgbClr val="FF0066"/>
              </a:solidFill>
            </a:endParaRPr>
          </a:p>
        </p:txBody>
      </p:sp>
      <p:sp>
        <p:nvSpPr>
          <p:cNvPr id="7" name="TextBox 6">
            <a:extLst>
              <a:ext uri="{FF2B5EF4-FFF2-40B4-BE49-F238E27FC236}">
                <a16:creationId xmlns:a16="http://schemas.microsoft.com/office/drawing/2014/main" id="{47C6E37C-B4CA-41D3-943E-F67811020B4A}"/>
              </a:ext>
            </a:extLst>
          </p:cNvPr>
          <p:cNvSpPr txBox="1"/>
          <p:nvPr/>
        </p:nvSpPr>
        <p:spPr>
          <a:xfrm>
            <a:off x="2805855" y="3323425"/>
            <a:ext cx="2761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Sustainable Agriculture </a:t>
            </a:r>
            <a:endParaRPr kumimoji="0" lang="en-IN"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4">
            <a:extLst>
              <a:ext uri="{FF2B5EF4-FFF2-40B4-BE49-F238E27FC236}">
                <a16:creationId xmlns:a16="http://schemas.microsoft.com/office/drawing/2014/main" id="{FC58BAD9-E504-470E-A8E3-9468DAC242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743" y="1031139"/>
            <a:ext cx="4002833" cy="22515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A581F15-0EE2-444B-A1FB-938F5E2191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0717" y="1031139"/>
            <a:ext cx="4002831" cy="22515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C1EDCA4E-5C23-4AFC-A356-3B3A25C10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5" y="3837375"/>
            <a:ext cx="4034691" cy="22695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21CB4A-47F4-49C6-A6C0-A945C13C0EF9}"/>
              </a:ext>
            </a:extLst>
          </p:cNvPr>
          <p:cNvSpPr txBox="1"/>
          <p:nvPr/>
        </p:nvSpPr>
        <p:spPr>
          <a:xfrm>
            <a:off x="7583583" y="3323425"/>
            <a:ext cx="26381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Water Management</a:t>
            </a:r>
            <a:endParaRPr kumimoji="0" lang="en-IN"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3A86F5F-6E31-4F79-A297-5971D13AB672}"/>
              </a:ext>
            </a:extLst>
          </p:cNvPr>
          <p:cNvSpPr txBox="1"/>
          <p:nvPr/>
        </p:nvSpPr>
        <p:spPr>
          <a:xfrm>
            <a:off x="1128457" y="6173274"/>
            <a:ext cx="2803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Renewable Energy System </a:t>
            </a:r>
          </a:p>
        </p:txBody>
      </p:sp>
      <p:pic>
        <p:nvPicPr>
          <p:cNvPr id="13" name="Picture 12">
            <a:extLst>
              <a:ext uri="{FF2B5EF4-FFF2-40B4-BE49-F238E27FC236}">
                <a16:creationId xmlns:a16="http://schemas.microsoft.com/office/drawing/2014/main" id="{F34A0390-D828-4952-A10A-D259190F0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1609" y="3844920"/>
            <a:ext cx="4002830" cy="22515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B138EC3-B2CB-4671-B188-D501AA7EB8FF}"/>
              </a:ext>
            </a:extLst>
          </p:cNvPr>
          <p:cNvSpPr txBox="1"/>
          <p:nvPr/>
        </p:nvSpPr>
        <p:spPr>
          <a:xfrm>
            <a:off x="5321126" y="6189696"/>
            <a:ext cx="21591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Basic Amenities</a:t>
            </a:r>
            <a:endParaRPr kumimoji="0" lang="en-IN"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95FA6958-1C8E-4BD0-A708-7A5C5646E0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3288" y="3844920"/>
            <a:ext cx="4002828" cy="22515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4BFB448-A6E2-4A68-89D7-210EB4EAC3B3}"/>
              </a:ext>
            </a:extLst>
          </p:cNvPr>
          <p:cNvSpPr txBox="1"/>
          <p:nvPr/>
        </p:nvSpPr>
        <p:spPr>
          <a:xfrm>
            <a:off x="8183288" y="6164602"/>
            <a:ext cx="376990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Artisans, Industries and Livelihood</a:t>
            </a:r>
            <a:endParaRPr kumimoji="0" lang="en-IN"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903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785E6E-D2A3-C8A9-60BF-BBE54FC23CAB}"/>
              </a:ext>
            </a:extLst>
          </p:cNvPr>
          <p:cNvPicPr>
            <a:picLocks noChangeAspect="1"/>
          </p:cNvPicPr>
          <p:nvPr/>
        </p:nvPicPr>
        <p:blipFill>
          <a:blip r:embed="rId2"/>
          <a:stretch>
            <a:fillRect/>
          </a:stretch>
        </p:blipFill>
        <p:spPr>
          <a:xfrm>
            <a:off x="113708" y="909679"/>
            <a:ext cx="11964584" cy="4426544"/>
          </a:xfrm>
          <a:prstGeom prst="rect">
            <a:avLst/>
          </a:prstGeom>
        </p:spPr>
      </p:pic>
    </p:spTree>
    <p:extLst>
      <p:ext uri="{BB962C8B-B14F-4D97-AF65-F5344CB8AC3E}">
        <p14:creationId xmlns:p14="http://schemas.microsoft.com/office/powerpoint/2010/main" val="2520075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B84C74B-CF11-4AA8-BB97-0E6A7B2850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B POST: Professors at Indian Institute of Technology [IIT], Delhi:  Applications Open">
            <a:extLst>
              <a:ext uri="{FF2B5EF4-FFF2-40B4-BE49-F238E27FC236}">
                <a16:creationId xmlns:a16="http://schemas.microsoft.com/office/drawing/2014/main" id="{B15C2736-5895-45D2-BD46-683C2EBBBD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7027" y="16064"/>
            <a:ext cx="984973" cy="97773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19297B1-47B7-4451-B8EA-4B927CE8C74A}"/>
              </a:ext>
            </a:extLst>
          </p:cNvPr>
          <p:cNvGrpSpPr/>
          <p:nvPr/>
        </p:nvGrpSpPr>
        <p:grpSpPr>
          <a:xfrm>
            <a:off x="783985" y="854821"/>
            <a:ext cx="10863518" cy="5948542"/>
            <a:chOff x="783985" y="876593"/>
            <a:chExt cx="10863518" cy="5948542"/>
          </a:xfrm>
        </p:grpSpPr>
        <p:sp>
          <p:nvSpPr>
            <p:cNvPr id="22" name="Rectangle: Rounded Corners 21">
              <a:extLst>
                <a:ext uri="{FF2B5EF4-FFF2-40B4-BE49-F238E27FC236}">
                  <a16:creationId xmlns:a16="http://schemas.microsoft.com/office/drawing/2014/main" id="{85E89AE0-2E23-4DEB-B535-D1ECA1DC02CF}"/>
                </a:ext>
              </a:extLst>
            </p:cNvPr>
            <p:cNvSpPr/>
            <p:nvPr/>
          </p:nvSpPr>
          <p:spPr>
            <a:xfrm>
              <a:off x="3075862" y="3056132"/>
              <a:ext cx="1654309" cy="1076777"/>
            </a:xfrm>
            <a:prstGeom prst="roundRect">
              <a:avLst/>
            </a:prstGeom>
            <a:solidFill>
              <a:schemeClr val="accent6">
                <a:lumMod val="60000"/>
                <a:lumOff val="40000"/>
                <a:alpha val="3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3" name="Rectangle: Rounded Corners 2">
              <a:extLst>
                <a:ext uri="{FF2B5EF4-FFF2-40B4-BE49-F238E27FC236}">
                  <a16:creationId xmlns:a16="http://schemas.microsoft.com/office/drawing/2014/main" id="{730C8493-EE08-4465-9C2F-D3EE7A5DD539}"/>
                </a:ext>
              </a:extLst>
            </p:cNvPr>
            <p:cNvSpPr/>
            <p:nvPr/>
          </p:nvSpPr>
          <p:spPr>
            <a:xfrm>
              <a:off x="3055379" y="1220692"/>
              <a:ext cx="1654309" cy="1076777"/>
            </a:xfrm>
            <a:prstGeom prst="roundRect">
              <a:avLst/>
            </a:prstGeom>
            <a:solidFill>
              <a:schemeClr val="accent4">
                <a:lumMod val="60000"/>
                <a:lumOff val="4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8" name="TextBox 7">
              <a:extLst>
                <a:ext uri="{FF2B5EF4-FFF2-40B4-BE49-F238E27FC236}">
                  <a16:creationId xmlns:a16="http://schemas.microsoft.com/office/drawing/2014/main" id="{062A54E4-FA6D-43D3-BCA5-6B43A0D365A9}"/>
                </a:ext>
              </a:extLst>
            </p:cNvPr>
            <p:cNvSpPr txBox="1"/>
            <p:nvPr/>
          </p:nvSpPr>
          <p:spPr>
            <a:xfrm>
              <a:off x="840610" y="2287275"/>
              <a:ext cx="2577419" cy="405251"/>
            </a:xfrm>
            <a:prstGeom prst="rect">
              <a:avLst/>
            </a:prstGeom>
            <a:noFill/>
          </p:spPr>
          <p:txBody>
            <a:bodyPr wrap="square" rtlCol="0">
              <a:spAutoFit/>
            </a:bodyPr>
            <a:lstStyle/>
            <a:p>
              <a:pPr>
                <a:defRPr/>
              </a:pPr>
              <a:r>
                <a:rPr lang="en-US" b="1" dirty="0">
                  <a:solidFill>
                    <a:prstClr val="black"/>
                  </a:solidFill>
                  <a:latin typeface="Calibri"/>
                </a:rPr>
                <a:t>Organic Farming</a:t>
              </a:r>
              <a:endParaRPr lang="en-IN" b="1" dirty="0">
                <a:solidFill>
                  <a:prstClr val="black"/>
                </a:solidFill>
                <a:latin typeface="Calibri"/>
              </a:endParaRPr>
            </a:p>
          </p:txBody>
        </p:sp>
        <p:pic>
          <p:nvPicPr>
            <p:cNvPr id="9" name="Picture 6">
              <a:extLst>
                <a:ext uri="{FF2B5EF4-FFF2-40B4-BE49-F238E27FC236}">
                  <a16:creationId xmlns:a16="http://schemas.microsoft.com/office/drawing/2014/main" id="{0E842051-49C6-49BC-A4AF-5C88FB518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80" y="1191315"/>
              <a:ext cx="1756541" cy="107678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5949897C-1A2A-4B15-8D26-EBE62EF13429}"/>
                </a:ext>
              </a:extLst>
            </p:cNvPr>
            <p:cNvCxnSpPr>
              <a:cxnSpLocks/>
              <a:stCxn id="9" idx="3"/>
            </p:cNvCxnSpPr>
            <p:nvPr/>
          </p:nvCxnSpPr>
          <p:spPr>
            <a:xfrm flipV="1">
              <a:off x="2673521" y="1729709"/>
              <a:ext cx="38185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18F3801-1F6B-492F-9A8A-C282FDBC191C}"/>
                </a:ext>
              </a:extLst>
            </p:cNvPr>
            <p:cNvSpPr txBox="1"/>
            <p:nvPr/>
          </p:nvSpPr>
          <p:spPr>
            <a:xfrm>
              <a:off x="2998701" y="1343246"/>
              <a:ext cx="1756541" cy="830997"/>
            </a:xfrm>
            <a:prstGeom prst="rect">
              <a:avLst/>
            </a:prstGeom>
            <a:noFill/>
          </p:spPr>
          <p:txBody>
            <a:bodyPr wrap="square" rtlCol="0">
              <a:spAutoFit/>
            </a:bodyPr>
            <a:lstStyle/>
            <a:p>
              <a:pPr algn="ctr">
                <a:defRPr/>
              </a:pPr>
              <a:r>
                <a:rPr lang="en-US" sz="1600" dirty="0">
                  <a:solidFill>
                    <a:prstClr val="black"/>
                  </a:solidFill>
                  <a:latin typeface="Calibri"/>
                </a:rPr>
                <a:t>Sustainable agriculture systems</a:t>
              </a:r>
              <a:endParaRPr lang="en-IN" sz="1600" dirty="0">
                <a:solidFill>
                  <a:prstClr val="black"/>
                </a:solidFill>
                <a:latin typeface="Calibri"/>
              </a:endParaRPr>
            </a:p>
          </p:txBody>
        </p:sp>
        <p:cxnSp>
          <p:nvCxnSpPr>
            <p:cNvPr id="12" name="Straight Arrow Connector 11">
              <a:extLst>
                <a:ext uri="{FF2B5EF4-FFF2-40B4-BE49-F238E27FC236}">
                  <a16:creationId xmlns:a16="http://schemas.microsoft.com/office/drawing/2014/main" id="{346995AA-EA5E-4A1C-BCFE-0A5F5B08EE19}"/>
                </a:ext>
              </a:extLst>
            </p:cNvPr>
            <p:cNvCxnSpPr/>
            <p:nvPr/>
          </p:nvCxnSpPr>
          <p:spPr>
            <a:xfrm flipV="1">
              <a:off x="4709687" y="1719617"/>
              <a:ext cx="38185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A0E5D6B9-C678-449E-9C60-C795AC09FD1A}"/>
                </a:ext>
              </a:extLst>
            </p:cNvPr>
            <p:cNvSpPr/>
            <p:nvPr/>
          </p:nvSpPr>
          <p:spPr>
            <a:xfrm>
              <a:off x="5147710" y="1033292"/>
              <a:ext cx="4476111" cy="644959"/>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Agriculture including agricultural expansion</a:t>
              </a:r>
            </a:p>
            <a:p>
              <a:pPr algn="ctr">
                <a:defRPr/>
              </a:pPr>
              <a:r>
                <a:rPr lang="en-US" sz="1600" dirty="0">
                  <a:solidFill>
                    <a:prstClr val="black"/>
                  </a:solidFill>
                  <a:latin typeface="Calibri"/>
                </a:rPr>
                <a:t>Animal husbandry, dairying and poultry</a:t>
              </a:r>
              <a:endParaRPr lang="en-IN" sz="1600" dirty="0">
                <a:solidFill>
                  <a:prstClr val="black"/>
                </a:solidFill>
                <a:latin typeface="Calibri"/>
              </a:endParaRPr>
            </a:p>
          </p:txBody>
        </p:sp>
        <p:sp>
          <p:nvSpPr>
            <p:cNvPr id="14" name="Rectangle: Rounded Corners 13">
              <a:extLst>
                <a:ext uri="{FF2B5EF4-FFF2-40B4-BE49-F238E27FC236}">
                  <a16:creationId xmlns:a16="http://schemas.microsoft.com/office/drawing/2014/main" id="{FA6F0B97-B6FF-46C2-9F90-177F93A72E52}"/>
                </a:ext>
              </a:extLst>
            </p:cNvPr>
            <p:cNvSpPr/>
            <p:nvPr/>
          </p:nvSpPr>
          <p:spPr>
            <a:xfrm>
              <a:off x="5147711" y="1789629"/>
              <a:ext cx="4476110" cy="644959"/>
            </a:xfrm>
            <a:prstGeom prst="round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Land improvement, implementation of land reforms, land consolidation and soil conservation</a:t>
              </a:r>
              <a:endParaRPr lang="en-IN" sz="1600" dirty="0">
                <a:solidFill>
                  <a:prstClr val="black"/>
                </a:solidFill>
                <a:latin typeface="Calibri"/>
              </a:endParaRPr>
            </a:p>
          </p:txBody>
        </p:sp>
        <p:pic>
          <p:nvPicPr>
            <p:cNvPr id="15" name="Picture 4">
              <a:extLst>
                <a:ext uri="{FF2B5EF4-FFF2-40B4-BE49-F238E27FC236}">
                  <a16:creationId xmlns:a16="http://schemas.microsoft.com/office/drawing/2014/main" id="{EC44CB91-5BA9-481F-B25A-779972BFAA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882" y="3040471"/>
              <a:ext cx="1773641" cy="110166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889FAB-CBB8-4965-ACB5-BB34E3A2E51E}"/>
                </a:ext>
              </a:extLst>
            </p:cNvPr>
            <p:cNvSpPr txBox="1"/>
            <p:nvPr/>
          </p:nvSpPr>
          <p:spPr>
            <a:xfrm>
              <a:off x="783985" y="4183540"/>
              <a:ext cx="2290017" cy="405251"/>
            </a:xfrm>
            <a:prstGeom prst="rect">
              <a:avLst/>
            </a:prstGeom>
            <a:noFill/>
          </p:spPr>
          <p:txBody>
            <a:bodyPr wrap="square" rtlCol="0">
              <a:spAutoFit/>
            </a:bodyPr>
            <a:lstStyle/>
            <a:p>
              <a:pPr>
                <a:defRPr/>
              </a:pPr>
              <a:r>
                <a:rPr lang="en-US" b="1" dirty="0">
                  <a:solidFill>
                    <a:prstClr val="black"/>
                  </a:solidFill>
                  <a:latin typeface="Calibri"/>
                </a:rPr>
                <a:t>Water Management</a:t>
              </a:r>
              <a:endParaRPr lang="en-IN" b="1" dirty="0">
                <a:solidFill>
                  <a:prstClr val="black"/>
                </a:solidFill>
                <a:latin typeface="Calibri"/>
              </a:endParaRPr>
            </a:p>
          </p:txBody>
        </p:sp>
        <p:cxnSp>
          <p:nvCxnSpPr>
            <p:cNvPr id="17" name="Straight Arrow Connector 16">
              <a:extLst>
                <a:ext uri="{FF2B5EF4-FFF2-40B4-BE49-F238E27FC236}">
                  <a16:creationId xmlns:a16="http://schemas.microsoft.com/office/drawing/2014/main" id="{BCCA6007-41AA-44CF-A39D-B68CB20F53FA}"/>
                </a:ext>
              </a:extLst>
            </p:cNvPr>
            <p:cNvCxnSpPr>
              <a:cxnSpLocks/>
            </p:cNvCxnSpPr>
            <p:nvPr/>
          </p:nvCxnSpPr>
          <p:spPr>
            <a:xfrm flipV="1">
              <a:off x="2673521" y="3574376"/>
              <a:ext cx="38185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A744D38-9D68-436D-A947-FBE691FA2C15}"/>
                </a:ext>
              </a:extLst>
            </p:cNvPr>
            <p:cNvSpPr txBox="1"/>
            <p:nvPr/>
          </p:nvSpPr>
          <p:spPr>
            <a:xfrm>
              <a:off x="3084756" y="3304249"/>
              <a:ext cx="1574419" cy="584775"/>
            </a:xfrm>
            <a:prstGeom prst="rect">
              <a:avLst/>
            </a:prstGeom>
            <a:noFill/>
          </p:spPr>
          <p:txBody>
            <a:bodyPr wrap="square" rtlCol="0">
              <a:spAutoFit/>
            </a:bodyPr>
            <a:lstStyle/>
            <a:p>
              <a:pPr algn="ctr">
                <a:defRPr/>
              </a:pPr>
              <a:r>
                <a:rPr lang="en-US" sz="1600" dirty="0">
                  <a:solidFill>
                    <a:prstClr val="black"/>
                  </a:solidFill>
                  <a:latin typeface="Calibri"/>
                </a:rPr>
                <a:t>Water resource management</a:t>
              </a:r>
              <a:endParaRPr lang="en-IN" sz="1600" dirty="0">
                <a:solidFill>
                  <a:prstClr val="black"/>
                </a:solidFill>
                <a:latin typeface="Calibri"/>
              </a:endParaRPr>
            </a:p>
          </p:txBody>
        </p:sp>
        <p:cxnSp>
          <p:nvCxnSpPr>
            <p:cNvPr id="19" name="Straight Arrow Connector 18">
              <a:extLst>
                <a:ext uri="{FF2B5EF4-FFF2-40B4-BE49-F238E27FC236}">
                  <a16:creationId xmlns:a16="http://schemas.microsoft.com/office/drawing/2014/main" id="{E8CCC537-30C8-4B4B-8A9A-C0C1E3CB6FF2}"/>
                </a:ext>
              </a:extLst>
            </p:cNvPr>
            <p:cNvCxnSpPr/>
            <p:nvPr/>
          </p:nvCxnSpPr>
          <p:spPr>
            <a:xfrm flipV="1">
              <a:off x="4709687" y="3564283"/>
              <a:ext cx="38185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57A5BE32-3AEA-48F2-917E-2620C67B2832}"/>
                </a:ext>
              </a:extLst>
            </p:cNvPr>
            <p:cNvSpPr/>
            <p:nvPr/>
          </p:nvSpPr>
          <p:spPr>
            <a:xfrm>
              <a:off x="5144283" y="2850547"/>
              <a:ext cx="4476110" cy="644959"/>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Minor irrigation, water management, and watershed development</a:t>
              </a:r>
              <a:endParaRPr lang="en-IN" sz="1600" dirty="0">
                <a:solidFill>
                  <a:prstClr val="black"/>
                </a:solidFill>
                <a:latin typeface="Calibri"/>
              </a:endParaRPr>
            </a:p>
          </p:txBody>
        </p:sp>
        <p:sp>
          <p:nvSpPr>
            <p:cNvPr id="21" name="Rectangle: Rounded Corners 20">
              <a:extLst>
                <a:ext uri="{FF2B5EF4-FFF2-40B4-BE49-F238E27FC236}">
                  <a16:creationId xmlns:a16="http://schemas.microsoft.com/office/drawing/2014/main" id="{62BD3B5A-A0D8-472C-BE00-374ABFF800CB}"/>
                </a:ext>
              </a:extLst>
            </p:cNvPr>
            <p:cNvSpPr/>
            <p:nvPr/>
          </p:nvSpPr>
          <p:spPr>
            <a:xfrm>
              <a:off x="5144283" y="3619755"/>
              <a:ext cx="4476109" cy="644961"/>
            </a:xfrm>
            <a:prstGeom prst="round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Safe water for drinking</a:t>
              </a:r>
              <a:endParaRPr lang="en-IN" sz="1600" dirty="0">
                <a:solidFill>
                  <a:prstClr val="black"/>
                </a:solidFill>
                <a:latin typeface="Calibri"/>
              </a:endParaRPr>
            </a:p>
          </p:txBody>
        </p:sp>
        <p:sp>
          <p:nvSpPr>
            <p:cNvPr id="23" name="Rectangle: Rounded Corners 22">
              <a:extLst>
                <a:ext uri="{FF2B5EF4-FFF2-40B4-BE49-F238E27FC236}">
                  <a16:creationId xmlns:a16="http://schemas.microsoft.com/office/drawing/2014/main" id="{8EC4A339-8B86-41E1-92C3-C6C4D8E5F19F}"/>
                </a:ext>
              </a:extLst>
            </p:cNvPr>
            <p:cNvSpPr/>
            <p:nvPr/>
          </p:nvSpPr>
          <p:spPr>
            <a:xfrm>
              <a:off x="3131750" y="5260834"/>
              <a:ext cx="1654309" cy="1076777"/>
            </a:xfrm>
            <a:prstGeom prst="roundRect">
              <a:avLst/>
            </a:prstGeom>
            <a:solidFill>
              <a:srgbClr val="9BE5FF">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24" name="TextBox 23">
              <a:extLst>
                <a:ext uri="{FF2B5EF4-FFF2-40B4-BE49-F238E27FC236}">
                  <a16:creationId xmlns:a16="http://schemas.microsoft.com/office/drawing/2014/main" id="{889798AC-5D9C-4641-8391-97EF1F83684D}"/>
                </a:ext>
              </a:extLst>
            </p:cNvPr>
            <p:cNvSpPr txBox="1"/>
            <p:nvPr/>
          </p:nvSpPr>
          <p:spPr>
            <a:xfrm>
              <a:off x="916982" y="6316839"/>
              <a:ext cx="2577419" cy="405251"/>
            </a:xfrm>
            <a:prstGeom prst="rect">
              <a:avLst/>
            </a:prstGeom>
            <a:noFill/>
          </p:spPr>
          <p:txBody>
            <a:bodyPr wrap="square" rtlCol="0">
              <a:spAutoFit/>
            </a:bodyPr>
            <a:lstStyle/>
            <a:p>
              <a:pPr>
                <a:defRPr/>
              </a:pPr>
              <a:r>
                <a:rPr lang="en-US" b="1" dirty="0">
                  <a:solidFill>
                    <a:prstClr val="black"/>
                  </a:solidFill>
                  <a:latin typeface="Calibri"/>
                </a:rPr>
                <a:t>Renewable Energy</a:t>
              </a:r>
              <a:endParaRPr lang="en-IN" b="1" dirty="0">
                <a:solidFill>
                  <a:prstClr val="black"/>
                </a:solidFill>
                <a:latin typeface="Calibri"/>
              </a:endParaRPr>
            </a:p>
          </p:txBody>
        </p:sp>
        <p:cxnSp>
          <p:nvCxnSpPr>
            <p:cNvPr id="25" name="Straight Arrow Connector 24">
              <a:extLst>
                <a:ext uri="{FF2B5EF4-FFF2-40B4-BE49-F238E27FC236}">
                  <a16:creationId xmlns:a16="http://schemas.microsoft.com/office/drawing/2014/main" id="{080DB3E0-BD83-4C7B-9D5B-0B10DCC9C6F5}"/>
                </a:ext>
              </a:extLst>
            </p:cNvPr>
            <p:cNvCxnSpPr>
              <a:cxnSpLocks/>
            </p:cNvCxnSpPr>
            <p:nvPr/>
          </p:nvCxnSpPr>
          <p:spPr>
            <a:xfrm flipV="1">
              <a:off x="2749892" y="5759273"/>
              <a:ext cx="38185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09997BBF-9643-43C4-96A7-410B64005BCB}"/>
                </a:ext>
              </a:extLst>
            </p:cNvPr>
            <p:cNvSpPr txBox="1"/>
            <p:nvPr/>
          </p:nvSpPr>
          <p:spPr>
            <a:xfrm>
              <a:off x="3055378" y="5514045"/>
              <a:ext cx="1756541" cy="584775"/>
            </a:xfrm>
            <a:prstGeom prst="rect">
              <a:avLst/>
            </a:prstGeom>
            <a:noFill/>
          </p:spPr>
          <p:txBody>
            <a:bodyPr wrap="square" rtlCol="0">
              <a:spAutoFit/>
            </a:bodyPr>
            <a:lstStyle/>
            <a:p>
              <a:pPr algn="ctr">
                <a:defRPr/>
              </a:pPr>
              <a:r>
                <a:rPr lang="en-US" sz="1600" dirty="0">
                  <a:solidFill>
                    <a:prstClr val="black"/>
                  </a:solidFill>
                  <a:latin typeface="Calibri"/>
                </a:rPr>
                <a:t>Rural energy</a:t>
              </a:r>
            </a:p>
            <a:p>
              <a:pPr algn="ctr">
                <a:defRPr/>
              </a:pPr>
              <a:r>
                <a:rPr lang="en-US" sz="1600" dirty="0">
                  <a:solidFill>
                    <a:prstClr val="black"/>
                  </a:solidFill>
                  <a:latin typeface="Calibri"/>
                </a:rPr>
                <a:t>systems</a:t>
              </a:r>
              <a:endParaRPr lang="en-IN" sz="1600" dirty="0">
                <a:solidFill>
                  <a:prstClr val="black"/>
                </a:solidFill>
                <a:latin typeface="Calibri"/>
              </a:endParaRPr>
            </a:p>
          </p:txBody>
        </p:sp>
        <p:cxnSp>
          <p:nvCxnSpPr>
            <p:cNvPr id="27" name="Straight Arrow Connector 26">
              <a:extLst>
                <a:ext uri="{FF2B5EF4-FFF2-40B4-BE49-F238E27FC236}">
                  <a16:creationId xmlns:a16="http://schemas.microsoft.com/office/drawing/2014/main" id="{2D415791-44EA-451F-B051-5C77E5BD3A24}"/>
                </a:ext>
              </a:extLst>
            </p:cNvPr>
            <p:cNvCxnSpPr/>
            <p:nvPr/>
          </p:nvCxnSpPr>
          <p:spPr>
            <a:xfrm flipV="1">
              <a:off x="4765854" y="5759272"/>
              <a:ext cx="38185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Rectangle: Rounded Corners 27">
              <a:extLst>
                <a:ext uri="{FF2B5EF4-FFF2-40B4-BE49-F238E27FC236}">
                  <a16:creationId xmlns:a16="http://schemas.microsoft.com/office/drawing/2014/main" id="{693AC30C-1AF8-4C0F-AE9A-DAE2F5CEE3A6}"/>
                </a:ext>
              </a:extLst>
            </p:cNvPr>
            <p:cNvSpPr/>
            <p:nvPr/>
          </p:nvSpPr>
          <p:spPr>
            <a:xfrm>
              <a:off x="5167915" y="4665973"/>
              <a:ext cx="4476109" cy="644961"/>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Fuel and fodder</a:t>
              </a:r>
              <a:endParaRPr lang="en-IN" sz="1600" dirty="0">
                <a:solidFill>
                  <a:prstClr val="black"/>
                </a:solidFill>
                <a:latin typeface="Calibri"/>
              </a:endParaRPr>
            </a:p>
          </p:txBody>
        </p:sp>
        <p:sp>
          <p:nvSpPr>
            <p:cNvPr id="29" name="Rectangle: Rounded Corners 28">
              <a:extLst>
                <a:ext uri="{FF2B5EF4-FFF2-40B4-BE49-F238E27FC236}">
                  <a16:creationId xmlns:a16="http://schemas.microsoft.com/office/drawing/2014/main" id="{8B709CFB-9153-43E5-A19E-66A7020021EC}"/>
                </a:ext>
              </a:extLst>
            </p:cNvPr>
            <p:cNvSpPr/>
            <p:nvPr/>
          </p:nvSpPr>
          <p:spPr>
            <a:xfrm>
              <a:off x="5193774" y="5425254"/>
              <a:ext cx="4426617" cy="64496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Rural electrification including distribution of electricity</a:t>
              </a:r>
              <a:endParaRPr lang="en-IN" sz="1600" dirty="0">
                <a:solidFill>
                  <a:prstClr val="black"/>
                </a:solidFill>
                <a:latin typeface="Calibri"/>
              </a:endParaRPr>
            </a:p>
          </p:txBody>
        </p:sp>
        <p:pic>
          <p:nvPicPr>
            <p:cNvPr id="30" name="Picture 8">
              <a:extLst>
                <a:ext uri="{FF2B5EF4-FFF2-40B4-BE49-F238E27FC236}">
                  <a16:creationId xmlns:a16="http://schemas.microsoft.com/office/drawing/2014/main" id="{C84845D5-61E7-459E-8070-A5E99B83B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253" y="5261552"/>
              <a:ext cx="1773641" cy="103215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53D38D03-3736-4CE2-8DD0-70ED185A6F88}"/>
                </a:ext>
              </a:extLst>
            </p:cNvPr>
            <p:cNvSpPr/>
            <p:nvPr/>
          </p:nvSpPr>
          <p:spPr>
            <a:xfrm>
              <a:off x="5193775" y="6180173"/>
              <a:ext cx="4426616" cy="64496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Non-conventional sources of energy</a:t>
              </a:r>
              <a:endParaRPr lang="en-IN" sz="1600" dirty="0">
                <a:solidFill>
                  <a:prstClr val="black"/>
                </a:solidFill>
                <a:latin typeface="Calibri"/>
              </a:endParaRPr>
            </a:p>
          </p:txBody>
        </p:sp>
        <p:pic>
          <p:nvPicPr>
            <p:cNvPr id="32" name="Picture 31">
              <a:extLst>
                <a:ext uri="{FF2B5EF4-FFF2-40B4-BE49-F238E27FC236}">
                  <a16:creationId xmlns:a16="http://schemas.microsoft.com/office/drawing/2014/main" id="{34E16FDE-512F-4675-9FA9-36DCE7F2A0BE}"/>
                </a:ext>
              </a:extLst>
            </p:cNvPr>
            <p:cNvPicPr>
              <a:picLocks noChangeAspect="1"/>
            </p:cNvPicPr>
            <p:nvPr/>
          </p:nvPicPr>
          <p:blipFill rotWithShape="1">
            <a:blip r:embed="rId7">
              <a:extLst>
                <a:ext uri="{28A0092B-C50C-407E-A947-70E740481C1C}">
                  <a14:useLocalDpi xmlns:a14="http://schemas.microsoft.com/office/drawing/2010/main" val="0"/>
                </a:ext>
              </a:extLst>
            </a:blip>
            <a:srcRect l="37195" r="52006" b="67830"/>
            <a:stretch/>
          </p:blipFill>
          <p:spPr>
            <a:xfrm>
              <a:off x="9920033" y="876593"/>
              <a:ext cx="840085" cy="1264177"/>
            </a:xfrm>
            <a:prstGeom prst="rect">
              <a:avLst/>
            </a:prstGeom>
          </p:spPr>
        </p:pic>
        <p:pic>
          <p:nvPicPr>
            <p:cNvPr id="33" name="Picture 32">
              <a:extLst>
                <a:ext uri="{FF2B5EF4-FFF2-40B4-BE49-F238E27FC236}">
                  <a16:creationId xmlns:a16="http://schemas.microsoft.com/office/drawing/2014/main" id="{24F22C4B-2B63-4300-9160-093BBAE9CABE}"/>
                </a:ext>
              </a:extLst>
            </p:cNvPr>
            <p:cNvPicPr>
              <a:picLocks noChangeAspect="1"/>
            </p:cNvPicPr>
            <p:nvPr/>
          </p:nvPicPr>
          <p:blipFill rotWithShape="1">
            <a:blip r:embed="rId7">
              <a:extLst>
                <a:ext uri="{28A0092B-C50C-407E-A947-70E740481C1C}">
                  <a14:useLocalDpi xmlns:a14="http://schemas.microsoft.com/office/drawing/2010/main" val="0"/>
                </a:ext>
              </a:extLst>
            </a:blip>
            <a:srcRect l="7045" t="33390" r="82156" b="35895"/>
            <a:stretch/>
          </p:blipFill>
          <p:spPr>
            <a:xfrm>
              <a:off x="9935151" y="3075135"/>
              <a:ext cx="840085" cy="1207021"/>
            </a:xfrm>
            <a:prstGeom prst="rect">
              <a:avLst/>
            </a:prstGeom>
          </p:spPr>
        </p:pic>
        <p:pic>
          <p:nvPicPr>
            <p:cNvPr id="34" name="Picture 33">
              <a:extLst>
                <a:ext uri="{FF2B5EF4-FFF2-40B4-BE49-F238E27FC236}">
                  <a16:creationId xmlns:a16="http://schemas.microsoft.com/office/drawing/2014/main" id="{8C3D4605-97F8-4003-9750-14FE498DB2A8}"/>
                </a:ext>
              </a:extLst>
            </p:cNvPr>
            <p:cNvPicPr>
              <a:picLocks noChangeAspect="1"/>
            </p:cNvPicPr>
            <p:nvPr/>
          </p:nvPicPr>
          <p:blipFill rotWithShape="1">
            <a:blip r:embed="rId7">
              <a:extLst>
                <a:ext uri="{28A0092B-C50C-407E-A947-70E740481C1C}">
                  <a14:useLocalDpi xmlns:a14="http://schemas.microsoft.com/office/drawing/2010/main" val="0"/>
                </a:ext>
              </a:extLst>
            </a:blip>
            <a:srcRect l="22332" t="29925" r="66868" b="35895"/>
            <a:stretch/>
          </p:blipFill>
          <p:spPr>
            <a:xfrm>
              <a:off x="9986015" y="5310932"/>
              <a:ext cx="840085" cy="1343188"/>
            </a:xfrm>
            <a:prstGeom prst="rect">
              <a:avLst/>
            </a:prstGeom>
          </p:spPr>
        </p:pic>
        <p:pic>
          <p:nvPicPr>
            <p:cNvPr id="36" name="Picture 35">
              <a:extLst>
                <a:ext uri="{FF2B5EF4-FFF2-40B4-BE49-F238E27FC236}">
                  <a16:creationId xmlns:a16="http://schemas.microsoft.com/office/drawing/2014/main" id="{697B5E23-180B-4DE1-A942-966E96C6828C}"/>
                </a:ext>
              </a:extLst>
            </p:cNvPr>
            <p:cNvPicPr>
              <a:picLocks noChangeAspect="1"/>
            </p:cNvPicPr>
            <p:nvPr/>
          </p:nvPicPr>
          <p:blipFill rotWithShape="1">
            <a:blip r:embed="rId7">
              <a:extLst>
                <a:ext uri="{28A0092B-C50C-407E-A947-70E740481C1C}">
                  <a14:useLocalDpi xmlns:a14="http://schemas.microsoft.com/office/drawing/2010/main" val="0"/>
                </a:ext>
              </a:extLst>
            </a:blip>
            <a:srcRect l="22326" t="62924" r="66194" b="2896"/>
            <a:stretch/>
          </p:blipFill>
          <p:spPr>
            <a:xfrm>
              <a:off x="10754486" y="4132910"/>
              <a:ext cx="893017" cy="1343190"/>
            </a:xfrm>
            <a:prstGeom prst="rect">
              <a:avLst/>
            </a:prstGeom>
          </p:spPr>
        </p:pic>
        <p:pic>
          <p:nvPicPr>
            <p:cNvPr id="35" name="Picture 34">
              <a:extLst>
                <a:ext uri="{FF2B5EF4-FFF2-40B4-BE49-F238E27FC236}">
                  <a16:creationId xmlns:a16="http://schemas.microsoft.com/office/drawing/2014/main" id="{77C69A52-C2D8-451D-ADC1-AA483819170D}"/>
                </a:ext>
              </a:extLst>
            </p:cNvPr>
            <p:cNvPicPr>
              <a:picLocks noChangeAspect="1"/>
            </p:cNvPicPr>
            <p:nvPr/>
          </p:nvPicPr>
          <p:blipFill rotWithShape="1">
            <a:blip r:embed="rId7">
              <a:extLst>
                <a:ext uri="{28A0092B-C50C-407E-A947-70E740481C1C}">
                  <a14:useLocalDpi xmlns:a14="http://schemas.microsoft.com/office/drawing/2010/main" val="0"/>
                </a:ext>
              </a:extLst>
            </a:blip>
            <a:srcRect l="6731" t="66326" r="81789" b="3514"/>
            <a:stretch/>
          </p:blipFill>
          <p:spPr>
            <a:xfrm>
              <a:off x="10621982" y="1833448"/>
              <a:ext cx="909473" cy="1207021"/>
            </a:xfrm>
            <a:prstGeom prst="rect">
              <a:avLst/>
            </a:prstGeom>
          </p:spPr>
        </p:pic>
      </p:grpSp>
      <p:sp>
        <p:nvSpPr>
          <p:cNvPr id="37" name="TextBox 36">
            <a:extLst>
              <a:ext uri="{FF2B5EF4-FFF2-40B4-BE49-F238E27FC236}">
                <a16:creationId xmlns:a16="http://schemas.microsoft.com/office/drawing/2014/main" id="{1E8E6788-96E3-4B6B-A5A5-E4753B964F96}"/>
              </a:ext>
            </a:extLst>
          </p:cNvPr>
          <p:cNvSpPr txBox="1"/>
          <p:nvPr/>
        </p:nvSpPr>
        <p:spPr>
          <a:xfrm>
            <a:off x="1034147" y="11093"/>
            <a:ext cx="10022182" cy="954107"/>
          </a:xfrm>
          <a:prstGeom prst="rect">
            <a:avLst/>
          </a:prstGeom>
          <a:noFill/>
        </p:spPr>
        <p:txBody>
          <a:bodyPr wrap="square" rtlCol="0">
            <a:spAutoFit/>
          </a:bodyPr>
          <a:lstStyle/>
          <a:p>
            <a:pPr algn="ctr"/>
            <a:r>
              <a:rPr lang="en-IN" sz="2800" b="1" dirty="0">
                <a:solidFill>
                  <a:srgbClr val="0000FF"/>
                </a:solidFill>
              </a:rPr>
              <a:t>Subject Expert Groups: Synergy with UBA Themes, Panchayati Raj Subjects, and Sustainable Development Goals</a:t>
            </a:r>
          </a:p>
        </p:txBody>
      </p:sp>
    </p:spTree>
    <p:extLst>
      <p:ext uri="{BB962C8B-B14F-4D97-AF65-F5344CB8AC3E}">
        <p14:creationId xmlns:p14="http://schemas.microsoft.com/office/powerpoint/2010/main" val="3803967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B84C74B-CF11-4AA8-BB97-0E6A7B2850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B POST: Professors at Indian Institute of Technology [IIT], Delhi:  Applications Open">
            <a:extLst>
              <a:ext uri="{FF2B5EF4-FFF2-40B4-BE49-F238E27FC236}">
                <a16:creationId xmlns:a16="http://schemas.microsoft.com/office/drawing/2014/main" id="{B15C2736-5895-45D2-BD46-683C2EBBBD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7027" y="3618"/>
            <a:ext cx="984973" cy="97773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288458F9-6C8B-4FB1-AAA3-A62253B17931}"/>
              </a:ext>
            </a:extLst>
          </p:cNvPr>
          <p:cNvGrpSpPr/>
          <p:nvPr/>
        </p:nvGrpSpPr>
        <p:grpSpPr>
          <a:xfrm>
            <a:off x="352871" y="783958"/>
            <a:ext cx="11523676" cy="6008726"/>
            <a:chOff x="352871" y="783958"/>
            <a:chExt cx="11523676" cy="6008726"/>
          </a:xfrm>
        </p:grpSpPr>
        <p:sp>
          <p:nvSpPr>
            <p:cNvPr id="27" name="Rectangle: Rounded Corners 26">
              <a:extLst>
                <a:ext uri="{FF2B5EF4-FFF2-40B4-BE49-F238E27FC236}">
                  <a16:creationId xmlns:a16="http://schemas.microsoft.com/office/drawing/2014/main" id="{5EE7BE1F-65B9-4170-8C9D-11FD5836DA98}"/>
                </a:ext>
              </a:extLst>
            </p:cNvPr>
            <p:cNvSpPr/>
            <p:nvPr/>
          </p:nvSpPr>
          <p:spPr>
            <a:xfrm>
              <a:off x="2729567" y="3894281"/>
              <a:ext cx="2354115" cy="1245341"/>
            </a:xfrm>
            <a:prstGeom prst="roundRect">
              <a:avLst/>
            </a:prstGeom>
            <a:solidFill>
              <a:srgbClr val="FFB7B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26" name="Rectangle: Rounded Corners 25">
              <a:extLst>
                <a:ext uri="{FF2B5EF4-FFF2-40B4-BE49-F238E27FC236}">
                  <a16:creationId xmlns:a16="http://schemas.microsoft.com/office/drawing/2014/main" id="{8739FFD0-70F6-4FCB-AB25-9B9A8D3F24DF}"/>
                </a:ext>
              </a:extLst>
            </p:cNvPr>
            <p:cNvSpPr/>
            <p:nvPr/>
          </p:nvSpPr>
          <p:spPr>
            <a:xfrm>
              <a:off x="2709285" y="2315396"/>
              <a:ext cx="2354118" cy="1385617"/>
            </a:xfrm>
            <a:prstGeom prst="roundRect">
              <a:avLst/>
            </a:prstGeom>
            <a:solidFill>
              <a:srgbClr val="FFB7B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25" name="Rectangle: Rounded Corners 24">
              <a:extLst>
                <a:ext uri="{FF2B5EF4-FFF2-40B4-BE49-F238E27FC236}">
                  <a16:creationId xmlns:a16="http://schemas.microsoft.com/office/drawing/2014/main" id="{8DCF6F99-3DAC-4BF5-B7DA-9253B5C869D6}"/>
                </a:ext>
              </a:extLst>
            </p:cNvPr>
            <p:cNvSpPr/>
            <p:nvPr/>
          </p:nvSpPr>
          <p:spPr>
            <a:xfrm>
              <a:off x="2709285" y="890767"/>
              <a:ext cx="2371201" cy="1245341"/>
            </a:xfrm>
            <a:prstGeom prst="roundRect">
              <a:avLst/>
            </a:prstGeom>
            <a:solidFill>
              <a:srgbClr val="FFB7B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8" name="TextBox 7">
              <a:extLst>
                <a:ext uri="{FF2B5EF4-FFF2-40B4-BE49-F238E27FC236}">
                  <a16:creationId xmlns:a16="http://schemas.microsoft.com/office/drawing/2014/main" id="{062A54E4-FA6D-43D3-BCA5-6B43A0D365A9}"/>
                </a:ext>
              </a:extLst>
            </p:cNvPr>
            <p:cNvSpPr txBox="1"/>
            <p:nvPr/>
          </p:nvSpPr>
          <p:spPr>
            <a:xfrm>
              <a:off x="352871" y="3959597"/>
              <a:ext cx="2312884" cy="923330"/>
            </a:xfrm>
            <a:prstGeom prst="rect">
              <a:avLst/>
            </a:prstGeom>
            <a:noFill/>
          </p:spPr>
          <p:txBody>
            <a:bodyPr wrap="square" rtlCol="0">
              <a:spAutoFit/>
            </a:bodyPr>
            <a:lstStyle/>
            <a:p>
              <a:pPr>
                <a:defRPr/>
              </a:pPr>
              <a:r>
                <a:rPr lang="en-US" b="1" dirty="0">
                  <a:solidFill>
                    <a:prstClr val="black"/>
                  </a:solidFill>
                  <a:latin typeface="Calibri"/>
                </a:rPr>
                <a:t>Capacity Building Artisans, Industries and Livelihood</a:t>
              </a:r>
              <a:endParaRPr lang="en-IN" b="1" dirty="0">
                <a:solidFill>
                  <a:prstClr val="black"/>
                </a:solidFill>
                <a:latin typeface="Calibri"/>
              </a:endParaRPr>
            </a:p>
          </p:txBody>
        </p:sp>
        <p:cxnSp>
          <p:nvCxnSpPr>
            <p:cNvPr id="4" name="Straight Arrow Connector 3">
              <a:extLst>
                <a:ext uri="{FF2B5EF4-FFF2-40B4-BE49-F238E27FC236}">
                  <a16:creationId xmlns:a16="http://schemas.microsoft.com/office/drawing/2014/main" id="{5949897C-1A2A-4B15-8D26-EBE62EF13429}"/>
                </a:ext>
              </a:extLst>
            </p:cNvPr>
            <p:cNvCxnSpPr>
              <a:cxnSpLocks/>
            </p:cNvCxnSpPr>
            <p:nvPr/>
          </p:nvCxnSpPr>
          <p:spPr>
            <a:xfrm flipV="1">
              <a:off x="2340559" y="2948006"/>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18F3801-1F6B-492F-9A8A-C282FDBC191C}"/>
                </a:ext>
              </a:extLst>
            </p:cNvPr>
            <p:cNvSpPr txBox="1"/>
            <p:nvPr/>
          </p:nvSpPr>
          <p:spPr>
            <a:xfrm>
              <a:off x="2862215" y="1211774"/>
              <a:ext cx="2078997" cy="584775"/>
            </a:xfrm>
            <a:prstGeom prst="rect">
              <a:avLst/>
            </a:prstGeom>
            <a:noFill/>
          </p:spPr>
          <p:txBody>
            <a:bodyPr wrap="square" rtlCol="0">
              <a:spAutoFit/>
            </a:bodyPr>
            <a:lstStyle/>
            <a:p>
              <a:pPr algn="ctr">
                <a:defRPr/>
              </a:pPr>
              <a:r>
                <a:rPr lang="en-US" sz="1600" dirty="0">
                  <a:solidFill>
                    <a:prstClr val="black"/>
                  </a:solidFill>
                  <a:latin typeface="Calibri"/>
                </a:rPr>
                <a:t>Ethos in technical institutions</a:t>
              </a:r>
              <a:endParaRPr lang="en-IN" sz="1600" dirty="0">
                <a:solidFill>
                  <a:prstClr val="black"/>
                </a:solidFill>
                <a:latin typeface="Calibri"/>
              </a:endParaRPr>
            </a:p>
          </p:txBody>
        </p:sp>
        <p:cxnSp>
          <p:nvCxnSpPr>
            <p:cNvPr id="12" name="Straight Arrow Connector 11">
              <a:extLst>
                <a:ext uri="{FF2B5EF4-FFF2-40B4-BE49-F238E27FC236}">
                  <a16:creationId xmlns:a16="http://schemas.microsoft.com/office/drawing/2014/main" id="{346995AA-EA5E-4A1C-BCFE-0A5F5B08EE19}"/>
                </a:ext>
              </a:extLst>
            </p:cNvPr>
            <p:cNvCxnSpPr/>
            <p:nvPr/>
          </p:nvCxnSpPr>
          <p:spPr>
            <a:xfrm flipV="1">
              <a:off x="5063403" y="2981915"/>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A0E5D6B9-C678-449E-9C60-C795AC09FD1A}"/>
                </a:ext>
              </a:extLst>
            </p:cNvPr>
            <p:cNvSpPr/>
            <p:nvPr/>
          </p:nvSpPr>
          <p:spPr>
            <a:xfrm>
              <a:off x="5533991" y="890766"/>
              <a:ext cx="2038384" cy="49988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Maintenance of community assets</a:t>
              </a:r>
              <a:endParaRPr lang="en-IN" sz="1600" dirty="0">
                <a:solidFill>
                  <a:prstClr val="black"/>
                </a:solidFill>
                <a:latin typeface="Calibri"/>
              </a:endParaRPr>
            </a:p>
          </p:txBody>
        </p:sp>
        <p:sp>
          <p:nvSpPr>
            <p:cNvPr id="14" name="Rectangle: Rounded Corners 13">
              <a:extLst>
                <a:ext uri="{FF2B5EF4-FFF2-40B4-BE49-F238E27FC236}">
                  <a16:creationId xmlns:a16="http://schemas.microsoft.com/office/drawing/2014/main" id="{FA6F0B97-B6FF-46C2-9F90-177F93A72E52}"/>
                </a:ext>
              </a:extLst>
            </p:cNvPr>
            <p:cNvSpPr/>
            <p:nvPr/>
          </p:nvSpPr>
          <p:spPr>
            <a:xfrm>
              <a:off x="5533991" y="1504162"/>
              <a:ext cx="2033260" cy="52326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Cultural activities</a:t>
              </a:r>
              <a:endParaRPr lang="en-IN" sz="1600" dirty="0">
                <a:solidFill>
                  <a:prstClr val="black"/>
                </a:solidFill>
                <a:latin typeface="Calibri"/>
              </a:endParaRPr>
            </a:p>
          </p:txBody>
        </p:sp>
        <p:cxnSp>
          <p:nvCxnSpPr>
            <p:cNvPr id="17" name="Straight Arrow Connector 16">
              <a:extLst>
                <a:ext uri="{FF2B5EF4-FFF2-40B4-BE49-F238E27FC236}">
                  <a16:creationId xmlns:a16="http://schemas.microsoft.com/office/drawing/2014/main" id="{BCCA6007-41AA-44CF-A39D-B68CB20F53FA}"/>
                </a:ext>
              </a:extLst>
            </p:cNvPr>
            <p:cNvCxnSpPr>
              <a:cxnSpLocks/>
            </p:cNvCxnSpPr>
            <p:nvPr/>
          </p:nvCxnSpPr>
          <p:spPr>
            <a:xfrm flipV="1">
              <a:off x="2340559" y="6003837"/>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A744D38-9D68-436D-A947-FBE691FA2C15}"/>
                </a:ext>
              </a:extLst>
            </p:cNvPr>
            <p:cNvSpPr txBox="1"/>
            <p:nvPr/>
          </p:nvSpPr>
          <p:spPr>
            <a:xfrm>
              <a:off x="2803838" y="3978033"/>
              <a:ext cx="2195753" cy="1077218"/>
            </a:xfrm>
            <a:prstGeom prst="rect">
              <a:avLst/>
            </a:prstGeom>
            <a:noFill/>
          </p:spPr>
          <p:txBody>
            <a:bodyPr wrap="square" rtlCol="0">
              <a:spAutoFit/>
            </a:bodyPr>
            <a:lstStyle/>
            <a:p>
              <a:pPr algn="ctr">
                <a:defRPr/>
              </a:pPr>
              <a:r>
                <a:rPr lang="en-US" sz="1600" dirty="0">
                  <a:solidFill>
                    <a:prstClr val="black"/>
                  </a:solidFill>
                  <a:latin typeface="Calibri"/>
                </a:rPr>
                <a:t>Skill development, entrepreneurship, start-ups, and digital know-how</a:t>
              </a:r>
              <a:endParaRPr lang="en-IN" sz="1600" dirty="0">
                <a:solidFill>
                  <a:prstClr val="black"/>
                </a:solidFill>
                <a:latin typeface="Calibri"/>
              </a:endParaRPr>
            </a:p>
          </p:txBody>
        </p:sp>
        <p:cxnSp>
          <p:nvCxnSpPr>
            <p:cNvPr id="19" name="Straight Arrow Connector 18">
              <a:extLst>
                <a:ext uri="{FF2B5EF4-FFF2-40B4-BE49-F238E27FC236}">
                  <a16:creationId xmlns:a16="http://schemas.microsoft.com/office/drawing/2014/main" id="{E8CCC537-30C8-4B4B-8A9A-C0C1E3CB6FF2}"/>
                </a:ext>
              </a:extLst>
            </p:cNvPr>
            <p:cNvCxnSpPr/>
            <p:nvPr/>
          </p:nvCxnSpPr>
          <p:spPr>
            <a:xfrm flipV="1">
              <a:off x="5063403" y="5994043"/>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Rounded Corners 19">
              <a:extLst>
                <a:ext uri="{FF2B5EF4-FFF2-40B4-BE49-F238E27FC236}">
                  <a16:creationId xmlns:a16="http://schemas.microsoft.com/office/drawing/2014/main" id="{57A5BE32-3AEA-48F2-917E-2620C67B2832}"/>
                </a:ext>
              </a:extLst>
            </p:cNvPr>
            <p:cNvSpPr/>
            <p:nvPr/>
          </p:nvSpPr>
          <p:spPr>
            <a:xfrm>
              <a:off x="5521217" y="2358939"/>
              <a:ext cx="2033260" cy="52326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Khadi, village and cottage industries</a:t>
              </a:r>
              <a:endParaRPr lang="en-IN" sz="1600" dirty="0">
                <a:solidFill>
                  <a:prstClr val="black"/>
                </a:solidFill>
                <a:latin typeface="Calibri"/>
              </a:endParaRPr>
            </a:p>
          </p:txBody>
        </p:sp>
        <p:sp>
          <p:nvSpPr>
            <p:cNvPr id="21" name="Rectangle: Rounded Corners 20">
              <a:extLst>
                <a:ext uri="{FF2B5EF4-FFF2-40B4-BE49-F238E27FC236}">
                  <a16:creationId xmlns:a16="http://schemas.microsoft.com/office/drawing/2014/main" id="{62BD3B5A-A0D8-472C-BE00-374ABFF800CB}"/>
                </a:ext>
              </a:extLst>
            </p:cNvPr>
            <p:cNvSpPr/>
            <p:nvPr/>
          </p:nvSpPr>
          <p:spPr>
            <a:xfrm>
              <a:off x="5517883" y="2972334"/>
              <a:ext cx="2033260" cy="52326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Markets and fairs</a:t>
              </a:r>
              <a:endParaRPr lang="en-IN" sz="1600" dirty="0">
                <a:solidFill>
                  <a:prstClr val="black"/>
                </a:solidFill>
                <a:latin typeface="Calibri"/>
              </a:endParaRPr>
            </a:p>
          </p:txBody>
        </p:sp>
        <p:pic>
          <p:nvPicPr>
            <p:cNvPr id="22" name="Picture 12">
              <a:extLst>
                <a:ext uri="{FF2B5EF4-FFF2-40B4-BE49-F238E27FC236}">
                  <a16:creationId xmlns:a16="http://schemas.microsoft.com/office/drawing/2014/main" id="{1ADC6DE4-E9D3-439D-95B1-0928858BA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13" y="2882586"/>
              <a:ext cx="1761050" cy="104494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87602F5-21CD-4C44-85D5-C0305F315853}"/>
                </a:ext>
              </a:extLst>
            </p:cNvPr>
            <p:cNvSpPr txBox="1"/>
            <p:nvPr/>
          </p:nvSpPr>
          <p:spPr>
            <a:xfrm>
              <a:off x="2605377" y="2369826"/>
              <a:ext cx="2563835" cy="1323439"/>
            </a:xfrm>
            <a:prstGeom prst="rect">
              <a:avLst/>
            </a:prstGeom>
            <a:noFill/>
          </p:spPr>
          <p:txBody>
            <a:bodyPr wrap="square" rtlCol="0">
              <a:spAutoFit/>
            </a:bodyPr>
            <a:lstStyle/>
            <a:p>
              <a:pPr algn="ctr">
                <a:defRPr/>
              </a:pPr>
              <a:r>
                <a:rPr lang="en-US" sz="1600" dirty="0">
                  <a:solidFill>
                    <a:prstClr val="black"/>
                  </a:solidFill>
                  <a:latin typeface="Calibri"/>
                </a:rPr>
                <a:t>Rural craft and artisans development and rural industrialization and entrepreneurship development</a:t>
              </a:r>
              <a:endParaRPr lang="en-IN" sz="1600" dirty="0">
                <a:solidFill>
                  <a:prstClr val="black"/>
                </a:solidFill>
                <a:latin typeface="Calibri"/>
              </a:endParaRPr>
            </a:p>
          </p:txBody>
        </p:sp>
        <p:sp>
          <p:nvSpPr>
            <p:cNvPr id="29" name="Rectangle: Rounded Corners 28">
              <a:extLst>
                <a:ext uri="{FF2B5EF4-FFF2-40B4-BE49-F238E27FC236}">
                  <a16:creationId xmlns:a16="http://schemas.microsoft.com/office/drawing/2014/main" id="{4F29D95E-02CB-439F-A16A-B23FC7018178}"/>
                </a:ext>
              </a:extLst>
            </p:cNvPr>
            <p:cNvSpPr/>
            <p:nvPr/>
          </p:nvSpPr>
          <p:spPr>
            <a:xfrm>
              <a:off x="2729568" y="5425913"/>
              <a:ext cx="2354114" cy="1238833"/>
            </a:xfrm>
            <a:prstGeom prst="roundRect">
              <a:avLst/>
            </a:prstGeom>
            <a:solidFill>
              <a:srgbClr val="FFB7B7">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30" name="TextBox 29">
              <a:extLst>
                <a:ext uri="{FF2B5EF4-FFF2-40B4-BE49-F238E27FC236}">
                  <a16:creationId xmlns:a16="http://schemas.microsoft.com/office/drawing/2014/main" id="{5F25CE62-112B-42DC-9743-5344F22DEFFF}"/>
                </a:ext>
              </a:extLst>
            </p:cNvPr>
            <p:cNvSpPr txBox="1"/>
            <p:nvPr/>
          </p:nvSpPr>
          <p:spPr>
            <a:xfrm>
              <a:off x="2681193" y="5516551"/>
              <a:ext cx="2446033" cy="1077218"/>
            </a:xfrm>
            <a:prstGeom prst="rect">
              <a:avLst/>
            </a:prstGeom>
            <a:noFill/>
          </p:spPr>
          <p:txBody>
            <a:bodyPr wrap="square" rtlCol="0">
              <a:spAutoFit/>
            </a:bodyPr>
            <a:lstStyle/>
            <a:p>
              <a:pPr algn="ctr">
                <a:defRPr/>
              </a:pPr>
              <a:r>
                <a:rPr lang="en-US" sz="1600" dirty="0">
                  <a:solidFill>
                    <a:prstClr val="black"/>
                  </a:solidFill>
                  <a:latin typeface="Calibri"/>
                </a:rPr>
                <a:t>Capacity building, strategy for convergence, and implementation of various govt. schemes</a:t>
              </a:r>
              <a:endParaRPr lang="en-IN" sz="1600" dirty="0">
                <a:solidFill>
                  <a:prstClr val="black"/>
                </a:solidFill>
                <a:latin typeface="Calibri"/>
              </a:endParaRPr>
            </a:p>
          </p:txBody>
        </p:sp>
        <p:sp>
          <p:nvSpPr>
            <p:cNvPr id="31" name="Rectangle: Rounded Corners 30">
              <a:extLst>
                <a:ext uri="{FF2B5EF4-FFF2-40B4-BE49-F238E27FC236}">
                  <a16:creationId xmlns:a16="http://schemas.microsoft.com/office/drawing/2014/main" id="{18AED4F3-BDAD-4F6B-80CF-014C7BD4BDD4}"/>
                </a:ext>
              </a:extLst>
            </p:cNvPr>
            <p:cNvSpPr/>
            <p:nvPr/>
          </p:nvSpPr>
          <p:spPr>
            <a:xfrm>
              <a:off x="5533991" y="3632815"/>
              <a:ext cx="2017152" cy="52613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Social forestry and farm forestry</a:t>
              </a:r>
              <a:endParaRPr lang="en-IN" sz="1600" dirty="0">
                <a:solidFill>
                  <a:prstClr val="black"/>
                </a:solidFill>
                <a:latin typeface="Calibri"/>
              </a:endParaRPr>
            </a:p>
          </p:txBody>
        </p:sp>
        <p:sp>
          <p:nvSpPr>
            <p:cNvPr id="32" name="Rectangle: Rounded Corners 31">
              <a:extLst>
                <a:ext uri="{FF2B5EF4-FFF2-40B4-BE49-F238E27FC236}">
                  <a16:creationId xmlns:a16="http://schemas.microsoft.com/office/drawing/2014/main" id="{2639167D-5730-4E03-8E6E-3CA087EB652F}"/>
                </a:ext>
              </a:extLst>
            </p:cNvPr>
            <p:cNvSpPr/>
            <p:nvPr/>
          </p:nvSpPr>
          <p:spPr>
            <a:xfrm>
              <a:off x="5517883" y="4211816"/>
              <a:ext cx="2046035" cy="52613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Small scale industry</a:t>
              </a:r>
              <a:endParaRPr lang="en-IN" sz="1600" dirty="0">
                <a:solidFill>
                  <a:prstClr val="black"/>
                </a:solidFill>
                <a:latin typeface="Calibri"/>
              </a:endParaRPr>
            </a:p>
          </p:txBody>
        </p:sp>
        <p:sp>
          <p:nvSpPr>
            <p:cNvPr id="33" name="Rectangle: Rounded Corners 32">
              <a:extLst>
                <a:ext uri="{FF2B5EF4-FFF2-40B4-BE49-F238E27FC236}">
                  <a16:creationId xmlns:a16="http://schemas.microsoft.com/office/drawing/2014/main" id="{0F06551C-CF9B-4634-A836-9018D7199F05}"/>
                </a:ext>
              </a:extLst>
            </p:cNvPr>
            <p:cNvSpPr/>
            <p:nvPr/>
          </p:nvSpPr>
          <p:spPr>
            <a:xfrm>
              <a:off x="5517883" y="5402016"/>
              <a:ext cx="2865116" cy="59813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Welfare of the weaker sections, in particular SC and ST</a:t>
              </a:r>
              <a:endParaRPr lang="en-IN" sz="1600" dirty="0">
                <a:solidFill>
                  <a:prstClr val="black"/>
                </a:solidFill>
                <a:latin typeface="Calibri"/>
              </a:endParaRPr>
            </a:p>
          </p:txBody>
        </p:sp>
        <p:sp>
          <p:nvSpPr>
            <p:cNvPr id="34" name="Rectangle: Rounded Corners 33">
              <a:extLst>
                <a:ext uri="{FF2B5EF4-FFF2-40B4-BE49-F238E27FC236}">
                  <a16:creationId xmlns:a16="http://schemas.microsoft.com/office/drawing/2014/main" id="{BA62E2F2-BEBC-4DF7-A611-D5D9C86591E0}"/>
                </a:ext>
              </a:extLst>
            </p:cNvPr>
            <p:cNvSpPr/>
            <p:nvPr/>
          </p:nvSpPr>
          <p:spPr>
            <a:xfrm>
              <a:off x="5552411" y="6051481"/>
              <a:ext cx="2830588" cy="73758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Social welfare including welfare of the handicapped and mentally retarded</a:t>
              </a:r>
              <a:endParaRPr lang="en-IN" sz="1600" dirty="0">
                <a:solidFill>
                  <a:prstClr val="black"/>
                </a:solidFill>
                <a:latin typeface="Calibri"/>
              </a:endParaRPr>
            </a:p>
          </p:txBody>
        </p:sp>
        <p:cxnSp>
          <p:nvCxnSpPr>
            <p:cNvPr id="35" name="Straight Arrow Connector 34">
              <a:extLst>
                <a:ext uri="{FF2B5EF4-FFF2-40B4-BE49-F238E27FC236}">
                  <a16:creationId xmlns:a16="http://schemas.microsoft.com/office/drawing/2014/main" id="{F85A89EC-3FA3-44F0-A03A-796C72DE1122}"/>
                </a:ext>
              </a:extLst>
            </p:cNvPr>
            <p:cNvCxnSpPr>
              <a:cxnSpLocks/>
            </p:cNvCxnSpPr>
            <p:nvPr/>
          </p:nvCxnSpPr>
          <p:spPr>
            <a:xfrm flipV="1">
              <a:off x="2327784" y="1479835"/>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AC1DD13F-62EF-4CEB-9493-EA01917FD95D}"/>
                </a:ext>
              </a:extLst>
            </p:cNvPr>
            <p:cNvCxnSpPr/>
            <p:nvPr/>
          </p:nvCxnSpPr>
          <p:spPr>
            <a:xfrm flipV="1">
              <a:off x="5063403" y="1448427"/>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76B14372-5865-4A97-8F82-A4A0268DAF59}"/>
                </a:ext>
              </a:extLst>
            </p:cNvPr>
            <p:cNvCxnSpPr>
              <a:cxnSpLocks/>
            </p:cNvCxnSpPr>
            <p:nvPr/>
          </p:nvCxnSpPr>
          <p:spPr>
            <a:xfrm flipV="1">
              <a:off x="2337925" y="4525368"/>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C8208F2C-A9F6-4B3F-84BE-4F30875E7EF7}"/>
                </a:ext>
              </a:extLst>
            </p:cNvPr>
            <p:cNvCxnSpPr/>
            <p:nvPr/>
          </p:nvCxnSpPr>
          <p:spPr>
            <a:xfrm flipV="1">
              <a:off x="5063403" y="4481494"/>
              <a:ext cx="37135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532C305-2A3E-41B2-899F-FD0D3B315D66}"/>
                </a:ext>
              </a:extLst>
            </p:cNvPr>
            <p:cNvCxnSpPr/>
            <p:nvPr/>
          </p:nvCxnSpPr>
          <p:spPr>
            <a:xfrm>
              <a:off x="2337925" y="1490906"/>
              <a:ext cx="0" cy="453600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D9F343F-BBE4-479C-8AF5-09A2145AA547}"/>
                </a:ext>
              </a:extLst>
            </p:cNvPr>
            <p:cNvCxnSpPr>
              <a:stCxn id="22" idx="3"/>
            </p:cNvCxnSpPr>
            <p:nvPr/>
          </p:nvCxnSpPr>
          <p:spPr>
            <a:xfrm flipV="1">
              <a:off x="2171563" y="3405057"/>
              <a:ext cx="166363" cy="1"/>
            </a:xfrm>
            <a:prstGeom prst="line">
              <a:avLst/>
            </a:prstGeom>
          </p:spPr>
          <p:style>
            <a:lnRef idx="1">
              <a:schemeClr val="dk1"/>
            </a:lnRef>
            <a:fillRef idx="0">
              <a:schemeClr val="dk1"/>
            </a:fillRef>
            <a:effectRef idx="0">
              <a:schemeClr val="dk1"/>
            </a:effectRef>
            <a:fontRef idx="minor">
              <a:schemeClr val="tx1"/>
            </a:fontRef>
          </p:style>
        </p:cxnSp>
        <p:sp>
          <p:nvSpPr>
            <p:cNvPr id="42" name="Rectangle: Rounded Corners 41">
              <a:extLst>
                <a:ext uri="{FF2B5EF4-FFF2-40B4-BE49-F238E27FC236}">
                  <a16:creationId xmlns:a16="http://schemas.microsoft.com/office/drawing/2014/main" id="{B1CF573A-9E99-4A02-B3C1-AB0AE70D4503}"/>
                </a:ext>
              </a:extLst>
            </p:cNvPr>
            <p:cNvSpPr/>
            <p:nvPr/>
          </p:nvSpPr>
          <p:spPr>
            <a:xfrm>
              <a:off x="10327370" y="6080494"/>
              <a:ext cx="1541157" cy="71219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Poverty alleviation </a:t>
              </a:r>
              <a:r>
                <a:rPr lang="en-US" sz="1600" dirty="0" err="1">
                  <a:solidFill>
                    <a:prstClr val="black"/>
                  </a:solidFill>
                  <a:latin typeface="Calibri"/>
                </a:rPr>
                <a:t>programmes</a:t>
              </a:r>
              <a:endParaRPr lang="en-IN" sz="1600" dirty="0">
                <a:solidFill>
                  <a:prstClr val="black"/>
                </a:solidFill>
                <a:latin typeface="Calibri"/>
              </a:endParaRPr>
            </a:p>
          </p:txBody>
        </p:sp>
        <p:sp>
          <p:nvSpPr>
            <p:cNvPr id="43" name="Rectangle: Rounded Corners 42">
              <a:extLst>
                <a:ext uri="{FF2B5EF4-FFF2-40B4-BE49-F238E27FC236}">
                  <a16:creationId xmlns:a16="http://schemas.microsoft.com/office/drawing/2014/main" id="{83BBB36F-A742-4EBA-9BD1-F32077F72B55}"/>
                </a:ext>
              </a:extLst>
            </p:cNvPr>
            <p:cNvSpPr/>
            <p:nvPr/>
          </p:nvSpPr>
          <p:spPr>
            <a:xfrm>
              <a:off x="8466120" y="5400992"/>
              <a:ext cx="1778129" cy="598138"/>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Women and child development</a:t>
              </a:r>
              <a:endParaRPr lang="en-IN" sz="1600" dirty="0">
                <a:solidFill>
                  <a:prstClr val="black"/>
                </a:solidFill>
                <a:latin typeface="Calibri"/>
              </a:endParaRPr>
            </a:p>
          </p:txBody>
        </p:sp>
        <p:sp>
          <p:nvSpPr>
            <p:cNvPr id="44" name="Rectangle: Rounded Corners 43">
              <a:extLst>
                <a:ext uri="{FF2B5EF4-FFF2-40B4-BE49-F238E27FC236}">
                  <a16:creationId xmlns:a16="http://schemas.microsoft.com/office/drawing/2014/main" id="{809AFDD4-3F4F-480F-8196-FF7FC606456D}"/>
                </a:ext>
              </a:extLst>
            </p:cNvPr>
            <p:cNvSpPr/>
            <p:nvPr/>
          </p:nvSpPr>
          <p:spPr>
            <a:xfrm>
              <a:off x="8466120" y="6067636"/>
              <a:ext cx="1778129" cy="72142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Public distribution system</a:t>
              </a:r>
              <a:endParaRPr lang="en-IN" sz="1600" dirty="0">
                <a:solidFill>
                  <a:prstClr val="black"/>
                </a:solidFill>
                <a:latin typeface="Calibri"/>
              </a:endParaRPr>
            </a:p>
          </p:txBody>
        </p:sp>
        <p:sp>
          <p:nvSpPr>
            <p:cNvPr id="45" name="Rectangle: Rounded Corners 44">
              <a:extLst>
                <a:ext uri="{FF2B5EF4-FFF2-40B4-BE49-F238E27FC236}">
                  <a16:creationId xmlns:a16="http://schemas.microsoft.com/office/drawing/2014/main" id="{81D04E79-243D-4FBA-BC5C-E3E0A7264F43}"/>
                </a:ext>
              </a:extLst>
            </p:cNvPr>
            <p:cNvSpPr/>
            <p:nvPr/>
          </p:nvSpPr>
          <p:spPr>
            <a:xfrm>
              <a:off x="10335401" y="5400991"/>
              <a:ext cx="1541146" cy="60284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Family welfare</a:t>
              </a:r>
              <a:endParaRPr lang="en-IN" sz="1600" dirty="0">
                <a:solidFill>
                  <a:prstClr val="black"/>
                </a:solidFill>
                <a:latin typeface="Calibri"/>
              </a:endParaRPr>
            </a:p>
          </p:txBody>
        </p:sp>
        <p:sp>
          <p:nvSpPr>
            <p:cNvPr id="47" name="Rectangle: Rounded Corners 46">
              <a:extLst>
                <a:ext uri="{FF2B5EF4-FFF2-40B4-BE49-F238E27FC236}">
                  <a16:creationId xmlns:a16="http://schemas.microsoft.com/office/drawing/2014/main" id="{28863B91-E6A6-49FE-9A99-CC5622DAFCAA}"/>
                </a:ext>
              </a:extLst>
            </p:cNvPr>
            <p:cNvSpPr/>
            <p:nvPr/>
          </p:nvSpPr>
          <p:spPr>
            <a:xfrm>
              <a:off x="5533992" y="4778043"/>
              <a:ext cx="2017034" cy="526132"/>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Minor forest produce</a:t>
              </a:r>
              <a:endParaRPr lang="en-IN" sz="1600" dirty="0">
                <a:solidFill>
                  <a:prstClr val="black"/>
                </a:solidFill>
                <a:latin typeface="Calibri"/>
              </a:endParaRPr>
            </a:p>
          </p:txBody>
        </p:sp>
        <p:pic>
          <p:nvPicPr>
            <p:cNvPr id="40" name="Picture 39">
              <a:extLst>
                <a:ext uri="{FF2B5EF4-FFF2-40B4-BE49-F238E27FC236}">
                  <a16:creationId xmlns:a16="http://schemas.microsoft.com/office/drawing/2014/main" id="{6381A145-6077-4663-83A8-C841E1B5A140}"/>
                </a:ext>
              </a:extLst>
            </p:cNvPr>
            <p:cNvPicPr>
              <a:picLocks noChangeAspect="1"/>
            </p:cNvPicPr>
            <p:nvPr/>
          </p:nvPicPr>
          <p:blipFill rotWithShape="1">
            <a:blip r:embed="rId5">
              <a:extLst>
                <a:ext uri="{28A0092B-C50C-407E-A947-70E740481C1C}">
                  <a14:useLocalDpi xmlns:a14="http://schemas.microsoft.com/office/drawing/2010/main" val="0"/>
                </a:ext>
              </a:extLst>
            </a:blip>
            <a:srcRect l="22581" r="66619" b="67830"/>
            <a:stretch/>
          </p:blipFill>
          <p:spPr>
            <a:xfrm>
              <a:off x="8112528" y="3503580"/>
              <a:ext cx="816989" cy="1226790"/>
            </a:xfrm>
            <a:prstGeom prst="rect">
              <a:avLst/>
            </a:prstGeom>
          </p:spPr>
        </p:pic>
        <p:pic>
          <p:nvPicPr>
            <p:cNvPr id="48" name="Picture 47">
              <a:extLst>
                <a:ext uri="{FF2B5EF4-FFF2-40B4-BE49-F238E27FC236}">
                  <a16:creationId xmlns:a16="http://schemas.microsoft.com/office/drawing/2014/main" id="{3FFADC68-11AD-4D02-977F-C5239CC86046}"/>
                </a:ext>
              </a:extLst>
            </p:cNvPr>
            <p:cNvPicPr>
              <a:picLocks noChangeAspect="1"/>
            </p:cNvPicPr>
            <p:nvPr/>
          </p:nvPicPr>
          <p:blipFill rotWithShape="1">
            <a:blip r:embed="rId5">
              <a:extLst>
                <a:ext uri="{28A0092B-C50C-407E-A947-70E740481C1C}">
                  <a14:useLocalDpi xmlns:a14="http://schemas.microsoft.com/office/drawing/2010/main" val="0"/>
                </a:ext>
              </a:extLst>
            </a:blip>
            <a:srcRect l="81744" r="6618" b="67830"/>
            <a:stretch/>
          </p:blipFill>
          <p:spPr>
            <a:xfrm>
              <a:off x="9363889" y="3504837"/>
              <a:ext cx="880363" cy="1226790"/>
            </a:xfrm>
            <a:prstGeom prst="rect">
              <a:avLst/>
            </a:prstGeom>
          </p:spPr>
        </p:pic>
        <p:pic>
          <p:nvPicPr>
            <p:cNvPr id="49" name="Picture 48">
              <a:extLst>
                <a:ext uri="{FF2B5EF4-FFF2-40B4-BE49-F238E27FC236}">
                  <a16:creationId xmlns:a16="http://schemas.microsoft.com/office/drawing/2014/main" id="{FF0A6B3E-27C5-4839-B517-401AE01B8E2E}"/>
                </a:ext>
              </a:extLst>
            </p:cNvPr>
            <p:cNvPicPr>
              <a:picLocks noChangeAspect="1"/>
            </p:cNvPicPr>
            <p:nvPr/>
          </p:nvPicPr>
          <p:blipFill rotWithShape="1">
            <a:blip r:embed="rId5">
              <a:extLst>
                <a:ext uri="{28A0092B-C50C-407E-A947-70E740481C1C}">
                  <a14:useLocalDpi xmlns:a14="http://schemas.microsoft.com/office/drawing/2010/main" val="0"/>
                </a:ext>
              </a:extLst>
            </a:blip>
            <a:srcRect l="37080" t="29925" r="51440" b="35895"/>
            <a:stretch/>
          </p:blipFill>
          <p:spPr>
            <a:xfrm>
              <a:off x="8061053" y="2146673"/>
              <a:ext cx="868465" cy="1303464"/>
            </a:xfrm>
            <a:prstGeom prst="rect">
              <a:avLst/>
            </a:prstGeom>
          </p:spPr>
        </p:pic>
        <p:pic>
          <p:nvPicPr>
            <p:cNvPr id="51" name="Picture 50">
              <a:extLst>
                <a:ext uri="{FF2B5EF4-FFF2-40B4-BE49-F238E27FC236}">
                  <a16:creationId xmlns:a16="http://schemas.microsoft.com/office/drawing/2014/main" id="{9E73316A-B4C9-4DB7-9DB9-6B0444AC15CB}"/>
                </a:ext>
              </a:extLst>
            </p:cNvPr>
            <p:cNvPicPr>
              <a:picLocks noChangeAspect="1"/>
            </p:cNvPicPr>
            <p:nvPr/>
          </p:nvPicPr>
          <p:blipFill rotWithShape="1">
            <a:blip r:embed="rId5">
              <a:extLst>
                <a:ext uri="{28A0092B-C50C-407E-A947-70E740481C1C}">
                  <a14:useLocalDpi xmlns:a14="http://schemas.microsoft.com/office/drawing/2010/main" val="0"/>
                </a:ext>
              </a:extLst>
            </a:blip>
            <a:srcRect l="67287" t="29925" r="21913" b="35895"/>
            <a:stretch/>
          </p:blipFill>
          <p:spPr>
            <a:xfrm>
              <a:off x="9319350" y="2136108"/>
              <a:ext cx="816989" cy="1303464"/>
            </a:xfrm>
            <a:prstGeom prst="rect">
              <a:avLst/>
            </a:prstGeom>
          </p:spPr>
        </p:pic>
        <p:pic>
          <p:nvPicPr>
            <p:cNvPr id="52" name="Picture 51">
              <a:extLst>
                <a:ext uri="{FF2B5EF4-FFF2-40B4-BE49-F238E27FC236}">
                  <a16:creationId xmlns:a16="http://schemas.microsoft.com/office/drawing/2014/main" id="{F5021E10-60C3-4985-BFFB-892BE8323A4D}"/>
                </a:ext>
              </a:extLst>
            </p:cNvPr>
            <p:cNvPicPr>
              <a:picLocks noChangeAspect="1"/>
            </p:cNvPicPr>
            <p:nvPr/>
          </p:nvPicPr>
          <p:blipFill rotWithShape="1">
            <a:blip r:embed="rId5">
              <a:extLst>
                <a:ext uri="{28A0092B-C50C-407E-A947-70E740481C1C}">
                  <a14:useLocalDpi xmlns:a14="http://schemas.microsoft.com/office/drawing/2010/main" val="0"/>
                </a:ext>
              </a:extLst>
            </a:blip>
            <a:srcRect l="66844" t="62924" r="20392"/>
            <a:stretch/>
          </p:blipFill>
          <p:spPr>
            <a:xfrm>
              <a:off x="8653831" y="783958"/>
              <a:ext cx="965533" cy="1413894"/>
            </a:xfrm>
            <a:prstGeom prst="rect">
              <a:avLst/>
            </a:prstGeom>
          </p:spPr>
        </p:pic>
      </p:grpSp>
      <p:sp>
        <p:nvSpPr>
          <p:cNvPr id="46" name="TextBox 45">
            <a:extLst>
              <a:ext uri="{FF2B5EF4-FFF2-40B4-BE49-F238E27FC236}">
                <a16:creationId xmlns:a16="http://schemas.microsoft.com/office/drawing/2014/main" id="{AACBA7B8-FACB-47E7-B9B5-0F7693F77367}"/>
              </a:ext>
            </a:extLst>
          </p:cNvPr>
          <p:cNvSpPr txBox="1"/>
          <p:nvPr/>
        </p:nvSpPr>
        <p:spPr>
          <a:xfrm>
            <a:off x="1066805" y="11093"/>
            <a:ext cx="10022182" cy="954107"/>
          </a:xfrm>
          <a:prstGeom prst="rect">
            <a:avLst/>
          </a:prstGeom>
          <a:noFill/>
        </p:spPr>
        <p:txBody>
          <a:bodyPr wrap="square" rtlCol="0">
            <a:spAutoFit/>
          </a:bodyPr>
          <a:lstStyle/>
          <a:p>
            <a:pPr algn="ctr"/>
            <a:r>
              <a:rPr lang="en-IN" sz="2800" b="1" dirty="0">
                <a:solidFill>
                  <a:srgbClr val="0000FF"/>
                </a:solidFill>
              </a:rPr>
              <a:t>Subject Expert Groups: Synergy with UBA Themes, Panchayati Raj Subjects, and Sustainable Development Goals</a:t>
            </a:r>
          </a:p>
        </p:txBody>
      </p:sp>
    </p:spTree>
    <p:extLst>
      <p:ext uri="{BB962C8B-B14F-4D97-AF65-F5344CB8AC3E}">
        <p14:creationId xmlns:p14="http://schemas.microsoft.com/office/powerpoint/2010/main" val="161553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B84C74B-CF11-4AA8-BB97-0E6A7B2850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0" y="0"/>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B POST: Professors at Indian Institute of Technology [IIT], Delhi:  Applications Open">
            <a:extLst>
              <a:ext uri="{FF2B5EF4-FFF2-40B4-BE49-F238E27FC236}">
                <a16:creationId xmlns:a16="http://schemas.microsoft.com/office/drawing/2014/main" id="{B15C2736-5895-45D2-BD46-683C2EBBBD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07027" y="0"/>
            <a:ext cx="984973" cy="97773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75D33F-2032-4745-9072-CCF1B8DC902D}"/>
              </a:ext>
            </a:extLst>
          </p:cNvPr>
          <p:cNvGrpSpPr/>
          <p:nvPr/>
        </p:nvGrpSpPr>
        <p:grpSpPr>
          <a:xfrm>
            <a:off x="410983" y="977731"/>
            <a:ext cx="11352588" cy="5794892"/>
            <a:chOff x="498071" y="977731"/>
            <a:chExt cx="11352588" cy="5794892"/>
          </a:xfrm>
        </p:grpSpPr>
        <p:sp>
          <p:nvSpPr>
            <p:cNvPr id="27" name="Rectangle: Rounded Corners 26">
              <a:extLst>
                <a:ext uri="{FF2B5EF4-FFF2-40B4-BE49-F238E27FC236}">
                  <a16:creationId xmlns:a16="http://schemas.microsoft.com/office/drawing/2014/main" id="{5EE7BE1F-65B9-4170-8C9D-11FD5836DA98}"/>
                </a:ext>
              </a:extLst>
            </p:cNvPr>
            <p:cNvSpPr/>
            <p:nvPr/>
          </p:nvSpPr>
          <p:spPr>
            <a:xfrm>
              <a:off x="3002628" y="3841440"/>
              <a:ext cx="2057207" cy="739777"/>
            </a:xfrm>
            <a:prstGeom prst="roundRect">
              <a:avLst/>
            </a:prstGeom>
            <a:solidFill>
              <a:schemeClr val="tx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26" name="Rectangle: Rounded Corners 25">
              <a:extLst>
                <a:ext uri="{FF2B5EF4-FFF2-40B4-BE49-F238E27FC236}">
                  <a16:creationId xmlns:a16="http://schemas.microsoft.com/office/drawing/2014/main" id="{8739FFD0-70F6-4FCB-AB25-9B9A8D3F24DF}"/>
                </a:ext>
              </a:extLst>
            </p:cNvPr>
            <p:cNvSpPr/>
            <p:nvPr/>
          </p:nvSpPr>
          <p:spPr>
            <a:xfrm>
              <a:off x="2981282" y="2544465"/>
              <a:ext cx="2078553" cy="740435"/>
            </a:xfrm>
            <a:prstGeom prst="roundRect">
              <a:avLst/>
            </a:prstGeom>
            <a:solidFill>
              <a:schemeClr val="tx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25" name="Rectangle: Rounded Corners 24">
              <a:extLst>
                <a:ext uri="{FF2B5EF4-FFF2-40B4-BE49-F238E27FC236}">
                  <a16:creationId xmlns:a16="http://schemas.microsoft.com/office/drawing/2014/main" id="{8DCF6F99-3DAC-4BF5-B7DA-9253B5C869D6}"/>
                </a:ext>
              </a:extLst>
            </p:cNvPr>
            <p:cNvSpPr/>
            <p:nvPr/>
          </p:nvSpPr>
          <p:spPr>
            <a:xfrm>
              <a:off x="2981282" y="1301842"/>
              <a:ext cx="2078553" cy="772604"/>
            </a:xfrm>
            <a:prstGeom prst="roundRect">
              <a:avLst/>
            </a:prstGeom>
            <a:solidFill>
              <a:schemeClr val="tx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8" name="TextBox 7">
              <a:extLst>
                <a:ext uri="{FF2B5EF4-FFF2-40B4-BE49-F238E27FC236}">
                  <a16:creationId xmlns:a16="http://schemas.microsoft.com/office/drawing/2014/main" id="{062A54E4-FA6D-43D3-BCA5-6B43A0D365A9}"/>
                </a:ext>
              </a:extLst>
            </p:cNvPr>
            <p:cNvSpPr txBox="1"/>
            <p:nvPr/>
          </p:nvSpPr>
          <p:spPr>
            <a:xfrm>
              <a:off x="498071" y="4113091"/>
              <a:ext cx="2434260" cy="401792"/>
            </a:xfrm>
            <a:prstGeom prst="rect">
              <a:avLst/>
            </a:prstGeom>
            <a:noFill/>
          </p:spPr>
          <p:txBody>
            <a:bodyPr wrap="square" rtlCol="0">
              <a:spAutoFit/>
            </a:bodyPr>
            <a:lstStyle/>
            <a:p>
              <a:pPr>
                <a:defRPr/>
              </a:pPr>
              <a:r>
                <a:rPr lang="en-US" b="1" dirty="0">
                  <a:solidFill>
                    <a:prstClr val="black"/>
                  </a:solidFill>
                  <a:latin typeface="Calibri"/>
                </a:rPr>
                <a:t>Basic Amenities</a:t>
              </a:r>
              <a:endParaRPr lang="en-IN" b="1" dirty="0">
                <a:solidFill>
                  <a:prstClr val="black"/>
                </a:solidFill>
                <a:latin typeface="Calibri"/>
              </a:endParaRPr>
            </a:p>
          </p:txBody>
        </p:sp>
        <p:cxnSp>
          <p:nvCxnSpPr>
            <p:cNvPr id="4" name="Straight Arrow Connector 3">
              <a:extLst>
                <a:ext uri="{FF2B5EF4-FFF2-40B4-BE49-F238E27FC236}">
                  <a16:creationId xmlns:a16="http://schemas.microsoft.com/office/drawing/2014/main" id="{5949897C-1A2A-4B15-8D26-EBE62EF13429}"/>
                </a:ext>
              </a:extLst>
            </p:cNvPr>
            <p:cNvCxnSpPr>
              <a:cxnSpLocks/>
            </p:cNvCxnSpPr>
            <p:nvPr/>
          </p:nvCxnSpPr>
          <p:spPr>
            <a:xfrm flipV="1">
              <a:off x="2593205" y="2936147"/>
              <a:ext cx="390847"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518F3801-1F6B-492F-9A8A-C282FDBC191C}"/>
                </a:ext>
              </a:extLst>
            </p:cNvPr>
            <p:cNvSpPr txBox="1"/>
            <p:nvPr/>
          </p:nvSpPr>
          <p:spPr>
            <a:xfrm>
              <a:off x="2933742" y="1394206"/>
              <a:ext cx="2188099" cy="584775"/>
            </a:xfrm>
            <a:prstGeom prst="rect">
              <a:avLst/>
            </a:prstGeom>
            <a:noFill/>
          </p:spPr>
          <p:txBody>
            <a:bodyPr wrap="square" rtlCol="0">
              <a:spAutoFit/>
            </a:bodyPr>
            <a:lstStyle/>
            <a:p>
              <a:pPr algn="ctr">
                <a:defRPr/>
              </a:pPr>
              <a:r>
                <a:rPr lang="en-US" sz="1600" dirty="0">
                  <a:solidFill>
                    <a:prstClr val="black"/>
                  </a:solidFill>
                  <a:latin typeface="Calibri"/>
                </a:rPr>
                <a:t>Participation in school education</a:t>
              </a:r>
              <a:endParaRPr lang="en-IN" sz="1600" dirty="0">
                <a:solidFill>
                  <a:prstClr val="black"/>
                </a:solidFill>
                <a:latin typeface="Calibri"/>
              </a:endParaRPr>
            </a:p>
          </p:txBody>
        </p:sp>
        <p:cxnSp>
          <p:nvCxnSpPr>
            <p:cNvPr id="12" name="Straight Arrow Connector 11">
              <a:extLst>
                <a:ext uri="{FF2B5EF4-FFF2-40B4-BE49-F238E27FC236}">
                  <a16:creationId xmlns:a16="http://schemas.microsoft.com/office/drawing/2014/main" id="{346995AA-EA5E-4A1C-BCFE-0A5F5B08EE19}"/>
                </a:ext>
              </a:extLst>
            </p:cNvPr>
            <p:cNvCxnSpPr/>
            <p:nvPr/>
          </p:nvCxnSpPr>
          <p:spPr>
            <a:xfrm flipV="1">
              <a:off x="5076484" y="3108992"/>
              <a:ext cx="3126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A0E5D6B9-C678-449E-9C60-C795AC09FD1A}"/>
                </a:ext>
              </a:extLst>
            </p:cNvPr>
            <p:cNvSpPr/>
            <p:nvPr/>
          </p:nvSpPr>
          <p:spPr>
            <a:xfrm>
              <a:off x="5478959" y="977731"/>
              <a:ext cx="2990124" cy="534608"/>
            </a:xfrm>
            <a:prstGeom prst="round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Libraries</a:t>
              </a:r>
              <a:endParaRPr lang="en-IN" sz="1600" dirty="0">
                <a:solidFill>
                  <a:prstClr val="black"/>
                </a:solidFill>
                <a:latin typeface="Calibri"/>
              </a:endParaRPr>
            </a:p>
          </p:txBody>
        </p:sp>
        <p:sp>
          <p:nvSpPr>
            <p:cNvPr id="14" name="Rectangle: Rounded Corners 13">
              <a:extLst>
                <a:ext uri="{FF2B5EF4-FFF2-40B4-BE49-F238E27FC236}">
                  <a16:creationId xmlns:a16="http://schemas.microsoft.com/office/drawing/2014/main" id="{FA6F0B97-B6FF-46C2-9F90-177F93A72E52}"/>
                </a:ext>
              </a:extLst>
            </p:cNvPr>
            <p:cNvSpPr/>
            <p:nvPr/>
          </p:nvSpPr>
          <p:spPr>
            <a:xfrm>
              <a:off x="5468285" y="1604425"/>
              <a:ext cx="3000797" cy="534608"/>
            </a:xfrm>
            <a:prstGeom prst="round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Adult and non-formal education</a:t>
              </a:r>
              <a:endParaRPr lang="en-IN" sz="1600" dirty="0">
                <a:solidFill>
                  <a:prstClr val="black"/>
                </a:solidFill>
                <a:latin typeface="Calibri"/>
              </a:endParaRPr>
            </a:p>
          </p:txBody>
        </p:sp>
        <p:cxnSp>
          <p:nvCxnSpPr>
            <p:cNvPr id="17" name="Straight Arrow Connector 16">
              <a:extLst>
                <a:ext uri="{FF2B5EF4-FFF2-40B4-BE49-F238E27FC236}">
                  <a16:creationId xmlns:a16="http://schemas.microsoft.com/office/drawing/2014/main" id="{BCCA6007-41AA-44CF-A39D-B68CB20F53FA}"/>
                </a:ext>
              </a:extLst>
            </p:cNvPr>
            <p:cNvCxnSpPr>
              <a:cxnSpLocks/>
            </p:cNvCxnSpPr>
            <p:nvPr/>
          </p:nvCxnSpPr>
          <p:spPr>
            <a:xfrm flipV="1">
              <a:off x="2590069" y="6268381"/>
              <a:ext cx="39084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EA744D38-9D68-436D-A947-FBE691FA2C15}"/>
                </a:ext>
              </a:extLst>
            </p:cNvPr>
            <p:cNvSpPr txBox="1"/>
            <p:nvPr/>
          </p:nvSpPr>
          <p:spPr>
            <a:xfrm>
              <a:off x="3079072" y="3938871"/>
              <a:ext cx="1915813" cy="584775"/>
            </a:xfrm>
            <a:prstGeom prst="rect">
              <a:avLst/>
            </a:prstGeom>
            <a:noFill/>
          </p:spPr>
          <p:txBody>
            <a:bodyPr wrap="square" rtlCol="0">
              <a:spAutoFit/>
            </a:bodyPr>
            <a:lstStyle/>
            <a:p>
              <a:pPr algn="ctr">
                <a:defRPr/>
              </a:pPr>
              <a:r>
                <a:rPr lang="en-US" sz="1600" dirty="0">
                  <a:solidFill>
                    <a:prstClr val="black"/>
                  </a:solidFill>
                  <a:latin typeface="Calibri"/>
                </a:rPr>
                <a:t>Sanitation and solid waste management</a:t>
              </a:r>
              <a:endParaRPr lang="en-IN" sz="1600" dirty="0">
                <a:solidFill>
                  <a:prstClr val="black"/>
                </a:solidFill>
                <a:latin typeface="Calibri"/>
              </a:endParaRPr>
            </a:p>
          </p:txBody>
        </p:sp>
        <p:sp>
          <p:nvSpPr>
            <p:cNvPr id="20" name="Rectangle: Rounded Corners 19">
              <a:extLst>
                <a:ext uri="{FF2B5EF4-FFF2-40B4-BE49-F238E27FC236}">
                  <a16:creationId xmlns:a16="http://schemas.microsoft.com/office/drawing/2014/main" id="{57A5BE32-3AEA-48F2-917E-2620C67B2832}"/>
                </a:ext>
              </a:extLst>
            </p:cNvPr>
            <p:cNvSpPr/>
            <p:nvPr/>
          </p:nvSpPr>
          <p:spPr>
            <a:xfrm>
              <a:off x="5478958" y="2279789"/>
              <a:ext cx="2990127" cy="785086"/>
            </a:xfrm>
            <a:prstGeom prst="round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Roads, culverts, bridges, ferries, waterways and other means of communication </a:t>
              </a:r>
              <a:endParaRPr lang="en-IN" sz="1600" dirty="0">
                <a:solidFill>
                  <a:prstClr val="black"/>
                </a:solidFill>
                <a:latin typeface="Calibri"/>
              </a:endParaRPr>
            </a:p>
          </p:txBody>
        </p:sp>
        <p:sp>
          <p:nvSpPr>
            <p:cNvPr id="24" name="TextBox 23">
              <a:extLst>
                <a:ext uri="{FF2B5EF4-FFF2-40B4-BE49-F238E27FC236}">
                  <a16:creationId xmlns:a16="http://schemas.microsoft.com/office/drawing/2014/main" id="{987602F5-21CD-4C44-85D5-C0305F315853}"/>
                </a:ext>
              </a:extLst>
            </p:cNvPr>
            <p:cNvSpPr txBox="1"/>
            <p:nvPr/>
          </p:nvSpPr>
          <p:spPr>
            <a:xfrm>
              <a:off x="2871096" y="2743770"/>
              <a:ext cx="2300044" cy="338554"/>
            </a:xfrm>
            <a:prstGeom prst="rect">
              <a:avLst/>
            </a:prstGeom>
            <a:noFill/>
          </p:spPr>
          <p:txBody>
            <a:bodyPr wrap="square" rtlCol="0">
              <a:spAutoFit/>
            </a:bodyPr>
            <a:lstStyle/>
            <a:p>
              <a:pPr algn="ctr">
                <a:defRPr/>
              </a:pPr>
              <a:r>
                <a:rPr lang="en-US" sz="1600" dirty="0">
                  <a:solidFill>
                    <a:prstClr val="black"/>
                  </a:solidFill>
                  <a:latin typeface="Calibri"/>
                </a:rPr>
                <a:t>Rural infrastructure</a:t>
              </a:r>
              <a:endParaRPr lang="en-IN" sz="1600" dirty="0">
                <a:solidFill>
                  <a:prstClr val="black"/>
                </a:solidFill>
                <a:latin typeface="Calibri"/>
              </a:endParaRPr>
            </a:p>
          </p:txBody>
        </p:sp>
        <p:sp>
          <p:nvSpPr>
            <p:cNvPr id="29" name="Rectangle: Rounded Corners 28">
              <a:extLst>
                <a:ext uri="{FF2B5EF4-FFF2-40B4-BE49-F238E27FC236}">
                  <a16:creationId xmlns:a16="http://schemas.microsoft.com/office/drawing/2014/main" id="{4F29D95E-02CB-439F-A16A-B23FC7018178}"/>
                </a:ext>
              </a:extLst>
            </p:cNvPr>
            <p:cNvSpPr/>
            <p:nvPr/>
          </p:nvSpPr>
          <p:spPr>
            <a:xfrm>
              <a:off x="3002628" y="4938152"/>
              <a:ext cx="2057205" cy="739777"/>
            </a:xfrm>
            <a:prstGeom prst="roundRect">
              <a:avLst/>
            </a:prstGeom>
            <a:solidFill>
              <a:schemeClr val="tx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30" name="TextBox 29">
              <a:extLst>
                <a:ext uri="{FF2B5EF4-FFF2-40B4-BE49-F238E27FC236}">
                  <a16:creationId xmlns:a16="http://schemas.microsoft.com/office/drawing/2014/main" id="{5F25CE62-112B-42DC-9743-5344F22DEFFF}"/>
                </a:ext>
              </a:extLst>
            </p:cNvPr>
            <p:cNvSpPr txBox="1"/>
            <p:nvPr/>
          </p:nvSpPr>
          <p:spPr>
            <a:xfrm>
              <a:off x="2904162" y="5037809"/>
              <a:ext cx="2217682" cy="584775"/>
            </a:xfrm>
            <a:prstGeom prst="rect">
              <a:avLst/>
            </a:prstGeom>
            <a:noFill/>
          </p:spPr>
          <p:txBody>
            <a:bodyPr wrap="square" rtlCol="0">
              <a:spAutoFit/>
            </a:bodyPr>
            <a:lstStyle/>
            <a:p>
              <a:pPr algn="ctr">
                <a:defRPr/>
              </a:pPr>
              <a:r>
                <a:rPr lang="en-US" sz="1600" dirty="0">
                  <a:solidFill>
                    <a:prstClr val="black"/>
                  </a:solidFill>
                  <a:latin typeface="Calibri"/>
                </a:rPr>
                <a:t>Liquid waste management</a:t>
              </a:r>
              <a:endParaRPr lang="en-IN" sz="1600" dirty="0">
                <a:solidFill>
                  <a:prstClr val="black"/>
                </a:solidFill>
                <a:latin typeface="Calibri"/>
              </a:endParaRPr>
            </a:p>
          </p:txBody>
        </p:sp>
        <p:sp>
          <p:nvSpPr>
            <p:cNvPr id="31" name="Rectangle: Rounded Corners 30">
              <a:extLst>
                <a:ext uri="{FF2B5EF4-FFF2-40B4-BE49-F238E27FC236}">
                  <a16:creationId xmlns:a16="http://schemas.microsoft.com/office/drawing/2014/main" id="{18AED4F3-BDAD-4F6B-80CF-014C7BD4BDD4}"/>
                </a:ext>
              </a:extLst>
            </p:cNvPr>
            <p:cNvSpPr/>
            <p:nvPr/>
          </p:nvSpPr>
          <p:spPr>
            <a:xfrm>
              <a:off x="5468284" y="4206598"/>
              <a:ext cx="3087885" cy="926613"/>
            </a:xfrm>
            <a:prstGeom prst="round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Health and sanitation including hospitals, primary health centers and dispensaries </a:t>
              </a:r>
              <a:endParaRPr lang="en-IN" sz="1600" dirty="0">
                <a:solidFill>
                  <a:prstClr val="black"/>
                </a:solidFill>
                <a:latin typeface="Calibri"/>
              </a:endParaRPr>
            </a:p>
          </p:txBody>
        </p:sp>
        <p:cxnSp>
          <p:nvCxnSpPr>
            <p:cNvPr id="35" name="Straight Arrow Connector 34">
              <a:extLst>
                <a:ext uri="{FF2B5EF4-FFF2-40B4-BE49-F238E27FC236}">
                  <a16:creationId xmlns:a16="http://schemas.microsoft.com/office/drawing/2014/main" id="{F85A89EC-3FA3-44F0-A03A-796C72DE1122}"/>
                </a:ext>
              </a:extLst>
            </p:cNvPr>
            <p:cNvCxnSpPr>
              <a:cxnSpLocks/>
            </p:cNvCxnSpPr>
            <p:nvPr/>
          </p:nvCxnSpPr>
          <p:spPr>
            <a:xfrm flipV="1">
              <a:off x="2576624" y="1579570"/>
              <a:ext cx="39084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AC1DD13F-62EF-4CEB-9493-EA01917FD95D}"/>
                </a:ext>
              </a:extLst>
            </p:cNvPr>
            <p:cNvCxnSpPr/>
            <p:nvPr/>
          </p:nvCxnSpPr>
          <p:spPr>
            <a:xfrm flipV="1">
              <a:off x="5072653" y="1646550"/>
              <a:ext cx="3126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76B14372-5865-4A97-8F82-A4A0268DAF59}"/>
                </a:ext>
              </a:extLst>
            </p:cNvPr>
            <p:cNvCxnSpPr>
              <a:cxnSpLocks/>
            </p:cNvCxnSpPr>
            <p:nvPr/>
          </p:nvCxnSpPr>
          <p:spPr>
            <a:xfrm flipV="1">
              <a:off x="2587297" y="5306971"/>
              <a:ext cx="39084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C8208F2C-A9F6-4B3F-84BE-4F30875E7EF7}"/>
                </a:ext>
              </a:extLst>
            </p:cNvPr>
            <p:cNvCxnSpPr/>
            <p:nvPr/>
          </p:nvCxnSpPr>
          <p:spPr>
            <a:xfrm flipV="1">
              <a:off x="5049465" y="4475554"/>
              <a:ext cx="3126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532C305-2A3E-41B2-899F-FD0D3B315D66}"/>
                </a:ext>
              </a:extLst>
            </p:cNvPr>
            <p:cNvCxnSpPr/>
            <p:nvPr/>
          </p:nvCxnSpPr>
          <p:spPr>
            <a:xfrm>
              <a:off x="2587297" y="1590881"/>
              <a:ext cx="0" cy="4667494"/>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D9F343F-BBE4-479C-8AF5-09A2145AA547}"/>
                </a:ext>
              </a:extLst>
            </p:cNvPr>
            <p:cNvCxnSpPr>
              <a:cxnSpLocks/>
            </p:cNvCxnSpPr>
            <p:nvPr/>
          </p:nvCxnSpPr>
          <p:spPr>
            <a:xfrm>
              <a:off x="2415342" y="3566659"/>
              <a:ext cx="171586" cy="9267"/>
            </a:xfrm>
            <a:prstGeom prst="line">
              <a:avLst/>
            </a:prstGeom>
          </p:spPr>
          <p:style>
            <a:lnRef idx="1">
              <a:schemeClr val="dk1"/>
            </a:lnRef>
            <a:fillRef idx="0">
              <a:schemeClr val="dk1"/>
            </a:fillRef>
            <a:effectRef idx="0">
              <a:schemeClr val="dk1"/>
            </a:effectRef>
            <a:fontRef idx="minor">
              <a:schemeClr val="tx1"/>
            </a:fontRef>
          </p:style>
        </p:cxnSp>
        <p:sp>
          <p:nvSpPr>
            <p:cNvPr id="42" name="Rectangle: Rounded Corners 41">
              <a:extLst>
                <a:ext uri="{FF2B5EF4-FFF2-40B4-BE49-F238E27FC236}">
                  <a16:creationId xmlns:a16="http://schemas.microsoft.com/office/drawing/2014/main" id="{B1CF573A-9E99-4A02-B3C1-AB0AE70D4503}"/>
                </a:ext>
              </a:extLst>
            </p:cNvPr>
            <p:cNvSpPr/>
            <p:nvPr/>
          </p:nvSpPr>
          <p:spPr>
            <a:xfrm>
              <a:off x="5468285" y="5973351"/>
              <a:ext cx="3087884" cy="739776"/>
            </a:xfrm>
            <a:prstGeom prst="roundRect">
              <a:avLst>
                <a:gd name="adj" fmla="val 16667"/>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Technical training and vocational education</a:t>
              </a:r>
              <a:endParaRPr lang="en-IN" sz="1600" dirty="0">
                <a:solidFill>
                  <a:prstClr val="black"/>
                </a:solidFill>
                <a:latin typeface="Calibri"/>
              </a:endParaRPr>
            </a:p>
          </p:txBody>
        </p:sp>
        <p:pic>
          <p:nvPicPr>
            <p:cNvPr id="40" name="Picture 10">
              <a:extLst>
                <a:ext uri="{FF2B5EF4-FFF2-40B4-BE49-F238E27FC236}">
                  <a16:creationId xmlns:a16="http://schemas.microsoft.com/office/drawing/2014/main" id="{2403BA77-4977-48F5-9325-5E2CE63454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12" y="3013354"/>
              <a:ext cx="1893901" cy="106759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Rounded Corners 47">
              <a:extLst>
                <a:ext uri="{FF2B5EF4-FFF2-40B4-BE49-F238E27FC236}">
                  <a16:creationId xmlns:a16="http://schemas.microsoft.com/office/drawing/2014/main" id="{1D1C3B2F-1F3D-4918-ACA1-C6C2BEE6C1B0}"/>
                </a:ext>
              </a:extLst>
            </p:cNvPr>
            <p:cNvSpPr/>
            <p:nvPr/>
          </p:nvSpPr>
          <p:spPr>
            <a:xfrm>
              <a:off x="2992260" y="5929807"/>
              <a:ext cx="2057205" cy="842816"/>
            </a:xfrm>
            <a:prstGeom prst="roundRect">
              <a:avLst/>
            </a:prstGeom>
            <a:solidFill>
              <a:schemeClr val="tx2">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a:solidFill>
                  <a:prstClr val="white"/>
                </a:solidFill>
                <a:latin typeface="Calibri"/>
              </a:endParaRPr>
            </a:p>
          </p:txBody>
        </p:sp>
        <p:sp>
          <p:nvSpPr>
            <p:cNvPr id="49" name="TextBox 48">
              <a:extLst>
                <a:ext uri="{FF2B5EF4-FFF2-40B4-BE49-F238E27FC236}">
                  <a16:creationId xmlns:a16="http://schemas.microsoft.com/office/drawing/2014/main" id="{1C48D959-FC00-449A-98F2-BE15DFB60B3F}"/>
                </a:ext>
              </a:extLst>
            </p:cNvPr>
            <p:cNvSpPr txBox="1"/>
            <p:nvPr/>
          </p:nvSpPr>
          <p:spPr>
            <a:xfrm>
              <a:off x="2925932" y="5941626"/>
              <a:ext cx="2168494" cy="830997"/>
            </a:xfrm>
            <a:prstGeom prst="rect">
              <a:avLst/>
            </a:prstGeom>
            <a:noFill/>
          </p:spPr>
          <p:txBody>
            <a:bodyPr wrap="square" rtlCol="0">
              <a:spAutoFit/>
            </a:bodyPr>
            <a:lstStyle/>
            <a:p>
              <a:pPr algn="ctr">
                <a:defRPr/>
              </a:pPr>
              <a:r>
                <a:rPr lang="en-US" sz="1600" dirty="0">
                  <a:solidFill>
                    <a:prstClr val="black"/>
                  </a:solidFill>
                  <a:latin typeface="Calibri"/>
                </a:rPr>
                <a:t>Curriculum reforms and educational institutions social responsibility</a:t>
              </a:r>
              <a:endParaRPr lang="en-IN" sz="1600" dirty="0">
                <a:solidFill>
                  <a:prstClr val="black"/>
                </a:solidFill>
                <a:latin typeface="Calibri"/>
              </a:endParaRPr>
            </a:p>
          </p:txBody>
        </p:sp>
        <p:sp>
          <p:nvSpPr>
            <p:cNvPr id="51" name="Rectangle: Rounded Corners 50">
              <a:extLst>
                <a:ext uri="{FF2B5EF4-FFF2-40B4-BE49-F238E27FC236}">
                  <a16:creationId xmlns:a16="http://schemas.microsoft.com/office/drawing/2014/main" id="{9E11DD81-C1A8-424B-AC3E-B84D7AE37EDD}"/>
                </a:ext>
              </a:extLst>
            </p:cNvPr>
            <p:cNvSpPr/>
            <p:nvPr/>
          </p:nvSpPr>
          <p:spPr>
            <a:xfrm>
              <a:off x="8548455" y="1221231"/>
              <a:ext cx="3302204" cy="739299"/>
            </a:xfrm>
            <a:prstGeom prst="round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IN" sz="1600" dirty="0">
                <a:solidFill>
                  <a:prstClr val="black"/>
                </a:solidFill>
                <a:latin typeface="Calibri"/>
              </a:endParaRPr>
            </a:p>
          </p:txBody>
        </p:sp>
        <p:sp>
          <p:nvSpPr>
            <p:cNvPr id="9" name="TextBox 8">
              <a:extLst>
                <a:ext uri="{FF2B5EF4-FFF2-40B4-BE49-F238E27FC236}">
                  <a16:creationId xmlns:a16="http://schemas.microsoft.com/office/drawing/2014/main" id="{FCD12F76-A362-4CA8-B55E-08513BFB885C}"/>
                </a:ext>
              </a:extLst>
            </p:cNvPr>
            <p:cNvSpPr txBox="1"/>
            <p:nvPr/>
          </p:nvSpPr>
          <p:spPr>
            <a:xfrm>
              <a:off x="8686114" y="1300824"/>
              <a:ext cx="3087883" cy="830997"/>
            </a:xfrm>
            <a:prstGeom prst="rect">
              <a:avLst/>
            </a:prstGeom>
            <a:noFill/>
          </p:spPr>
          <p:txBody>
            <a:bodyPr wrap="square" rtlCol="0">
              <a:spAutoFit/>
            </a:bodyPr>
            <a:lstStyle/>
            <a:p>
              <a:pPr algn="ctr">
                <a:defRPr/>
              </a:pPr>
              <a:r>
                <a:rPr lang="en-US" sz="1600" dirty="0">
                  <a:solidFill>
                    <a:prstClr val="black"/>
                  </a:solidFill>
                  <a:latin typeface="Calibri"/>
                </a:rPr>
                <a:t>Education including primary and secondary schools</a:t>
              </a:r>
              <a:endParaRPr lang="en-IN" sz="1600" dirty="0">
                <a:solidFill>
                  <a:prstClr val="black"/>
                </a:solidFill>
                <a:latin typeface="Calibri"/>
              </a:endParaRPr>
            </a:p>
            <a:p>
              <a:pPr algn="ctr">
                <a:defRPr/>
              </a:pPr>
              <a:endParaRPr lang="en-IN" sz="1600" dirty="0">
                <a:solidFill>
                  <a:prstClr val="black"/>
                </a:solidFill>
                <a:latin typeface="Calibri"/>
              </a:endParaRPr>
            </a:p>
          </p:txBody>
        </p:sp>
        <p:cxnSp>
          <p:nvCxnSpPr>
            <p:cNvPr id="52" name="Straight Arrow Connector 51">
              <a:extLst>
                <a:ext uri="{FF2B5EF4-FFF2-40B4-BE49-F238E27FC236}">
                  <a16:creationId xmlns:a16="http://schemas.microsoft.com/office/drawing/2014/main" id="{FD30CB71-80E3-4522-95BD-07CEA75C4213}"/>
                </a:ext>
              </a:extLst>
            </p:cNvPr>
            <p:cNvCxnSpPr>
              <a:cxnSpLocks/>
            </p:cNvCxnSpPr>
            <p:nvPr/>
          </p:nvCxnSpPr>
          <p:spPr>
            <a:xfrm flipV="1">
              <a:off x="2587964" y="4206598"/>
              <a:ext cx="39084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4" name="Picture 33">
              <a:extLst>
                <a:ext uri="{FF2B5EF4-FFF2-40B4-BE49-F238E27FC236}">
                  <a16:creationId xmlns:a16="http://schemas.microsoft.com/office/drawing/2014/main" id="{D9FD7E95-32B0-49C2-AD20-7C5D62E48E2D}"/>
                </a:ext>
              </a:extLst>
            </p:cNvPr>
            <p:cNvPicPr>
              <a:picLocks noChangeAspect="1"/>
            </p:cNvPicPr>
            <p:nvPr/>
          </p:nvPicPr>
          <p:blipFill rotWithShape="1">
            <a:blip r:embed="rId5">
              <a:extLst>
                <a:ext uri="{28A0092B-C50C-407E-A947-70E740481C1C}">
                  <a14:useLocalDpi xmlns:a14="http://schemas.microsoft.com/office/drawing/2010/main" val="0"/>
                </a:ext>
              </a:extLst>
            </a:blip>
            <a:srcRect l="52789" r="36411" b="67830"/>
            <a:stretch/>
          </p:blipFill>
          <p:spPr>
            <a:xfrm>
              <a:off x="9022326" y="3491336"/>
              <a:ext cx="859863" cy="1253386"/>
            </a:xfrm>
            <a:prstGeom prst="rect">
              <a:avLst/>
            </a:prstGeom>
          </p:spPr>
        </p:pic>
        <p:pic>
          <p:nvPicPr>
            <p:cNvPr id="37" name="Picture 36">
              <a:extLst>
                <a:ext uri="{FF2B5EF4-FFF2-40B4-BE49-F238E27FC236}">
                  <a16:creationId xmlns:a16="http://schemas.microsoft.com/office/drawing/2014/main" id="{5BA2A4C4-9FA2-40D9-BF0C-8F8212EEB086}"/>
                </a:ext>
              </a:extLst>
            </p:cNvPr>
            <p:cNvPicPr>
              <a:picLocks noChangeAspect="1"/>
            </p:cNvPicPr>
            <p:nvPr/>
          </p:nvPicPr>
          <p:blipFill rotWithShape="1">
            <a:blip r:embed="rId5">
              <a:extLst>
                <a:ext uri="{28A0092B-C50C-407E-A947-70E740481C1C}">
                  <a14:useLocalDpi xmlns:a14="http://schemas.microsoft.com/office/drawing/2010/main" val="0"/>
                </a:ext>
              </a:extLst>
            </a:blip>
            <a:srcRect l="67402" r="21798" b="67830"/>
            <a:stretch/>
          </p:blipFill>
          <p:spPr>
            <a:xfrm>
              <a:off x="10199244" y="2279789"/>
              <a:ext cx="859863" cy="1253386"/>
            </a:xfrm>
            <a:prstGeom prst="rect">
              <a:avLst/>
            </a:prstGeom>
          </p:spPr>
        </p:pic>
        <p:pic>
          <p:nvPicPr>
            <p:cNvPr id="43" name="Picture 42">
              <a:extLst>
                <a:ext uri="{FF2B5EF4-FFF2-40B4-BE49-F238E27FC236}">
                  <a16:creationId xmlns:a16="http://schemas.microsoft.com/office/drawing/2014/main" id="{D8D402E1-01B4-4EEA-BD8D-5337495A0A2B}"/>
                </a:ext>
              </a:extLst>
            </p:cNvPr>
            <p:cNvPicPr>
              <a:picLocks noChangeAspect="1"/>
            </p:cNvPicPr>
            <p:nvPr/>
          </p:nvPicPr>
          <p:blipFill rotWithShape="1">
            <a:blip r:embed="rId5">
              <a:extLst>
                <a:ext uri="{28A0092B-C50C-407E-A947-70E740481C1C}">
                  <a14:useLocalDpi xmlns:a14="http://schemas.microsoft.com/office/drawing/2010/main" val="0"/>
                </a:ext>
              </a:extLst>
            </a:blip>
            <a:srcRect l="51693" t="29925" r="35544" b="35895"/>
            <a:stretch/>
          </p:blipFill>
          <p:spPr>
            <a:xfrm>
              <a:off x="8910922" y="2234936"/>
              <a:ext cx="1016202" cy="1331722"/>
            </a:xfrm>
            <a:prstGeom prst="rect">
              <a:avLst/>
            </a:prstGeom>
          </p:spPr>
        </p:pic>
        <p:pic>
          <p:nvPicPr>
            <p:cNvPr id="44" name="Picture 43">
              <a:extLst>
                <a:ext uri="{FF2B5EF4-FFF2-40B4-BE49-F238E27FC236}">
                  <a16:creationId xmlns:a16="http://schemas.microsoft.com/office/drawing/2014/main" id="{19771291-D9FE-4A66-861E-5190E35B33F7}"/>
                </a:ext>
              </a:extLst>
            </p:cNvPr>
            <p:cNvPicPr>
              <a:picLocks noChangeAspect="1"/>
            </p:cNvPicPr>
            <p:nvPr/>
          </p:nvPicPr>
          <p:blipFill rotWithShape="1">
            <a:blip r:embed="rId5">
              <a:extLst>
                <a:ext uri="{28A0092B-C50C-407E-A947-70E740481C1C}">
                  <a14:useLocalDpi xmlns:a14="http://schemas.microsoft.com/office/drawing/2010/main" val="0"/>
                </a:ext>
              </a:extLst>
            </a:blip>
            <a:srcRect l="36844" t="62924" r="52563"/>
            <a:stretch/>
          </p:blipFill>
          <p:spPr>
            <a:xfrm>
              <a:off x="10158165" y="3460546"/>
              <a:ext cx="843410" cy="1444546"/>
            </a:xfrm>
            <a:prstGeom prst="rect">
              <a:avLst/>
            </a:prstGeom>
          </p:spPr>
        </p:pic>
        <p:pic>
          <p:nvPicPr>
            <p:cNvPr id="45" name="Picture 44">
              <a:extLst>
                <a:ext uri="{FF2B5EF4-FFF2-40B4-BE49-F238E27FC236}">
                  <a16:creationId xmlns:a16="http://schemas.microsoft.com/office/drawing/2014/main" id="{14A7DF68-5D3E-400A-9B2D-6DC424AF8BB7}"/>
                </a:ext>
              </a:extLst>
            </p:cNvPr>
            <p:cNvPicPr>
              <a:picLocks noChangeAspect="1"/>
            </p:cNvPicPr>
            <p:nvPr/>
          </p:nvPicPr>
          <p:blipFill rotWithShape="1">
            <a:blip r:embed="rId5">
              <a:extLst>
                <a:ext uri="{28A0092B-C50C-407E-A947-70E740481C1C}">
                  <a14:useLocalDpi xmlns:a14="http://schemas.microsoft.com/office/drawing/2010/main" val="0"/>
                </a:ext>
              </a:extLst>
            </a:blip>
            <a:srcRect l="53213" t="62924" r="36969"/>
            <a:stretch/>
          </p:blipFill>
          <p:spPr>
            <a:xfrm>
              <a:off x="10277413" y="4744722"/>
              <a:ext cx="781694" cy="1444546"/>
            </a:xfrm>
            <a:prstGeom prst="rect">
              <a:avLst/>
            </a:prstGeom>
          </p:spPr>
        </p:pic>
        <p:cxnSp>
          <p:nvCxnSpPr>
            <p:cNvPr id="46" name="Straight Arrow Connector 45">
              <a:extLst>
                <a:ext uri="{FF2B5EF4-FFF2-40B4-BE49-F238E27FC236}">
                  <a16:creationId xmlns:a16="http://schemas.microsoft.com/office/drawing/2014/main" id="{E3AEE272-6BAA-9546-9523-CDD6B0D45E35}"/>
                </a:ext>
              </a:extLst>
            </p:cNvPr>
            <p:cNvCxnSpPr/>
            <p:nvPr/>
          </p:nvCxnSpPr>
          <p:spPr>
            <a:xfrm flipV="1">
              <a:off x="5056210" y="5004958"/>
              <a:ext cx="3126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E3AEE272-6BAA-9546-9523-CDD6B0D45E35}"/>
                </a:ext>
              </a:extLst>
            </p:cNvPr>
            <p:cNvCxnSpPr/>
            <p:nvPr/>
          </p:nvCxnSpPr>
          <p:spPr>
            <a:xfrm flipV="1">
              <a:off x="5072653" y="6401916"/>
              <a:ext cx="312643"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Rectangle: Rounded Corners 45">
              <a:extLst>
                <a:ext uri="{FF2B5EF4-FFF2-40B4-BE49-F238E27FC236}">
                  <a16:creationId xmlns:a16="http://schemas.microsoft.com/office/drawing/2014/main" id="{F7255676-B52B-814C-A463-3BB1DBD17A96}"/>
                </a:ext>
              </a:extLst>
            </p:cNvPr>
            <p:cNvSpPr/>
            <p:nvPr/>
          </p:nvSpPr>
          <p:spPr>
            <a:xfrm>
              <a:off x="5478958" y="3188413"/>
              <a:ext cx="2990125" cy="538243"/>
            </a:xfrm>
            <a:prstGeom prst="roundRect">
              <a:avLst/>
            </a:prstGeom>
            <a:no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a:solidFill>
                    <a:prstClr val="black"/>
                  </a:solidFill>
                  <a:latin typeface="Calibri"/>
                </a:rPr>
                <a:t>Rural housing</a:t>
              </a:r>
              <a:endParaRPr lang="en-IN" sz="1600" dirty="0">
                <a:solidFill>
                  <a:prstClr val="black"/>
                </a:solidFill>
                <a:latin typeface="Calibri"/>
              </a:endParaRPr>
            </a:p>
          </p:txBody>
        </p:sp>
      </p:grpSp>
      <p:sp>
        <p:nvSpPr>
          <p:cNvPr id="53" name="TextBox 52">
            <a:extLst>
              <a:ext uri="{FF2B5EF4-FFF2-40B4-BE49-F238E27FC236}">
                <a16:creationId xmlns:a16="http://schemas.microsoft.com/office/drawing/2014/main" id="{A06C4E02-83F4-4D6B-A23B-B6B3E3EBC0B0}"/>
              </a:ext>
            </a:extLst>
          </p:cNvPr>
          <p:cNvSpPr txBox="1"/>
          <p:nvPr/>
        </p:nvSpPr>
        <p:spPr>
          <a:xfrm>
            <a:off x="1088577" y="11093"/>
            <a:ext cx="10022182" cy="954107"/>
          </a:xfrm>
          <a:prstGeom prst="rect">
            <a:avLst/>
          </a:prstGeom>
          <a:noFill/>
        </p:spPr>
        <p:txBody>
          <a:bodyPr wrap="square" rtlCol="0">
            <a:spAutoFit/>
          </a:bodyPr>
          <a:lstStyle/>
          <a:p>
            <a:pPr algn="ctr"/>
            <a:r>
              <a:rPr lang="en-IN" sz="2800" b="1" dirty="0">
                <a:solidFill>
                  <a:srgbClr val="0000FF"/>
                </a:solidFill>
              </a:rPr>
              <a:t>Subject Expert Groups: Synergy with UBA Themes, Panchayati Raj Subjects, and Sustainable Development Goals</a:t>
            </a:r>
          </a:p>
        </p:txBody>
      </p:sp>
    </p:spTree>
    <p:extLst>
      <p:ext uri="{BB962C8B-B14F-4D97-AF65-F5344CB8AC3E}">
        <p14:creationId xmlns:p14="http://schemas.microsoft.com/office/powerpoint/2010/main" val="1412007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45F56-2FF3-DBEC-5676-15E66129C8E6}"/>
              </a:ext>
            </a:extLst>
          </p:cNvPr>
          <p:cNvPicPr>
            <a:picLocks noChangeAspect="1"/>
          </p:cNvPicPr>
          <p:nvPr/>
        </p:nvPicPr>
        <p:blipFill>
          <a:blip r:embed="rId2"/>
          <a:stretch>
            <a:fillRect/>
          </a:stretch>
        </p:blipFill>
        <p:spPr>
          <a:xfrm>
            <a:off x="1534160" y="69774"/>
            <a:ext cx="8869680" cy="6718452"/>
          </a:xfrm>
          <a:prstGeom prst="rect">
            <a:avLst/>
          </a:prstGeom>
        </p:spPr>
      </p:pic>
    </p:spTree>
    <p:extLst>
      <p:ext uri="{BB962C8B-B14F-4D97-AF65-F5344CB8AC3E}">
        <p14:creationId xmlns:p14="http://schemas.microsoft.com/office/powerpoint/2010/main" val="1603783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9F9BAB0-BAE1-4E48-A9E5-670A6614D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583" y="1392595"/>
            <a:ext cx="3096343" cy="20642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54FFE083-CCD4-410B-97C7-A194FA0DBC91}"/>
              </a:ext>
            </a:extLst>
          </p:cNvPr>
          <p:cNvSpPr/>
          <p:nvPr/>
        </p:nvSpPr>
        <p:spPr>
          <a:xfrm>
            <a:off x="3997642" y="2277760"/>
            <a:ext cx="4360245" cy="7920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Diffusion of rural technologies developed by CSIR for societal benefits through UBA network</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1D93DFE6-7B7C-4F9D-8330-6F4BB47615BD}"/>
              </a:ext>
            </a:extLst>
          </p:cNvPr>
          <p:cNvSpPr/>
          <p:nvPr/>
        </p:nvSpPr>
        <p:spPr>
          <a:xfrm>
            <a:off x="3997643" y="1341657"/>
            <a:ext cx="4360246" cy="792088"/>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boost livelihood with little and moderate skill sets, especially for rural set-up</a:t>
            </a:r>
          </a:p>
        </p:txBody>
      </p:sp>
      <p:sp>
        <p:nvSpPr>
          <p:cNvPr id="7" name="TextBox 6">
            <a:extLst>
              <a:ext uri="{FF2B5EF4-FFF2-40B4-BE49-F238E27FC236}">
                <a16:creationId xmlns:a16="http://schemas.microsoft.com/office/drawing/2014/main" id="{78CA42A4-9123-4C8F-A28B-DBA426DAC0CB}"/>
              </a:ext>
            </a:extLst>
          </p:cNvPr>
          <p:cNvSpPr txBox="1"/>
          <p:nvPr/>
        </p:nvSpPr>
        <p:spPr>
          <a:xfrm>
            <a:off x="287104" y="3487681"/>
            <a:ext cx="36765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MoU signing ceremony; July 28, 2020</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5B1137E1-AF3F-4A43-BBEF-2992666CE2FE}"/>
              </a:ext>
            </a:extLst>
          </p:cNvPr>
          <p:cNvSpPr/>
          <p:nvPr/>
        </p:nvSpPr>
        <p:spPr>
          <a:xfrm>
            <a:off x="3997642" y="3213864"/>
            <a:ext cx="4360245" cy="72920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Technology pitching and demonstration events for garnering stakeholder interest</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37F7A5A-12E4-4088-A162-58CD17B54CCF}"/>
              </a:ext>
            </a:extLst>
          </p:cNvPr>
          <p:cNvSpPr/>
          <p:nvPr/>
        </p:nvSpPr>
        <p:spPr>
          <a:xfrm>
            <a:off x="3997642" y="4077960"/>
            <a:ext cx="4360245" cy="87322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Planning, implementation, capacity-building monitoring and evaluation through UBA network</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03E6E5D5-AB9D-4444-893D-D63813ABA251}"/>
              </a:ext>
            </a:extLst>
          </p:cNvPr>
          <p:cNvSpPr/>
          <p:nvPr/>
        </p:nvSpPr>
        <p:spPr>
          <a:xfrm>
            <a:off x="4090928" y="5086072"/>
            <a:ext cx="4266959" cy="72920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Conceptualization of National Rural Technology Demonstration Centers</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633BBB5-962D-4260-A08E-4CD67297942A}"/>
              </a:ext>
            </a:extLst>
          </p:cNvPr>
          <p:cNvSpPr/>
          <p:nvPr/>
        </p:nvSpPr>
        <p:spPr>
          <a:xfrm>
            <a:off x="4090928" y="5950168"/>
            <a:ext cx="4266959" cy="72920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Conceptualization of National Rural Innovation Facility for Skills and Rural Entrepreneurship Development</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EB57765-0773-4EB9-925F-C5501225E9EB}"/>
              </a:ext>
            </a:extLst>
          </p:cNvPr>
          <p:cNvPicPr>
            <a:picLocks noChangeAspect="1"/>
          </p:cNvPicPr>
          <p:nvPr/>
        </p:nvPicPr>
        <p:blipFill>
          <a:blip r:embed="rId3"/>
          <a:stretch>
            <a:fillRect/>
          </a:stretch>
        </p:blipFill>
        <p:spPr>
          <a:xfrm>
            <a:off x="386341" y="3963752"/>
            <a:ext cx="3135891" cy="2189738"/>
          </a:xfrm>
          <a:prstGeom prst="rect">
            <a:avLst/>
          </a:prstGeom>
        </p:spPr>
      </p:pic>
      <p:sp>
        <p:nvSpPr>
          <p:cNvPr id="13" name="TextBox 12">
            <a:extLst>
              <a:ext uri="{FF2B5EF4-FFF2-40B4-BE49-F238E27FC236}">
                <a16:creationId xmlns:a16="http://schemas.microsoft.com/office/drawing/2014/main" id="{7FED2CB7-4C57-4292-A8A7-7320089D437B}"/>
              </a:ext>
            </a:extLst>
          </p:cNvPr>
          <p:cNvSpPr txBox="1"/>
          <p:nvPr/>
        </p:nvSpPr>
        <p:spPr>
          <a:xfrm>
            <a:off x="-85550" y="6165304"/>
            <a:ext cx="43602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Technology demonstration event; March 19, 2021</a:t>
            </a:r>
            <a:endParaRPr kumimoji="0" lang="en-IN"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44F46F5-ED7F-4A34-BBEE-660E550AC3A2}"/>
              </a:ext>
            </a:extLst>
          </p:cNvPr>
          <p:cNvSpPr/>
          <p:nvPr/>
        </p:nvSpPr>
        <p:spPr>
          <a:xfrm>
            <a:off x="8717280" y="1341657"/>
            <a:ext cx="3281680" cy="5337719"/>
          </a:xfrm>
          <a:prstGeom prst="roundRect">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C8FB744-F225-464F-87C0-52F611A6B988}"/>
              </a:ext>
            </a:extLst>
          </p:cNvPr>
          <p:cNvSpPr txBox="1"/>
          <p:nvPr/>
        </p:nvSpPr>
        <p:spPr>
          <a:xfrm>
            <a:off x="8765586" y="1370351"/>
            <a:ext cx="3281680" cy="45243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 40 CSIR technologies demonstrated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Pilot Phase large number of technology seekers across the states of Gujarat, Uttar Pradesh Uttarakhand, Manipur, and West Bengal exploring the implementation of one or more CSIR technologies in villages they operate 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Design of technology implementation plans for 16 CSIR technologies</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2">
            <a:extLst>
              <a:ext uri="{FF2B5EF4-FFF2-40B4-BE49-F238E27FC236}">
                <a16:creationId xmlns:a16="http://schemas.microsoft.com/office/drawing/2014/main" id="{683C4470-9D62-48DC-90AC-2C059C4EF8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3943"/>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JOB POST: Professors at Indian Institute of Technology [IIT], Delhi:  Applications Open">
            <a:extLst>
              <a:ext uri="{FF2B5EF4-FFF2-40B4-BE49-F238E27FC236}">
                <a16:creationId xmlns:a16="http://schemas.microsoft.com/office/drawing/2014/main" id="{80B5DBBE-6F5F-4F69-B365-BBF146BF5F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7027" y="0"/>
            <a:ext cx="984973" cy="97773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C233558-EE17-48B9-A5F0-8799386D98A1}"/>
              </a:ext>
            </a:extLst>
          </p:cNvPr>
          <p:cNvSpPr txBox="1"/>
          <p:nvPr/>
        </p:nvSpPr>
        <p:spPr>
          <a:xfrm>
            <a:off x="1151481" y="23624"/>
            <a:ext cx="97644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a:ea typeface="+mn-ea"/>
                <a:cs typeface="+mn-cs"/>
              </a:rPr>
              <a:t>Convergence with CSIR for livelihood creation in rural areas through the diffusion of CSIR rural technologies  </a:t>
            </a:r>
            <a:endParaRPr kumimoji="0" lang="en-IN" sz="2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967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5E1887-848C-4265-B8BC-F4810B551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008" y="0"/>
            <a:ext cx="4380402" cy="6317739"/>
          </a:xfrm>
          <a:prstGeom prst="rect">
            <a:avLst/>
          </a:prstGeom>
        </p:spPr>
      </p:pic>
      <p:sp>
        <p:nvSpPr>
          <p:cNvPr id="5" name="TextBox 4">
            <a:extLst>
              <a:ext uri="{FF2B5EF4-FFF2-40B4-BE49-F238E27FC236}">
                <a16:creationId xmlns:a16="http://schemas.microsoft.com/office/drawing/2014/main" id="{0C2DE69E-14C5-4641-9B97-CEE545933CD4}"/>
              </a:ext>
            </a:extLst>
          </p:cNvPr>
          <p:cNvSpPr txBox="1"/>
          <p:nvPr/>
        </p:nvSpPr>
        <p:spPr>
          <a:xfrm>
            <a:off x="0" y="0"/>
            <a:ext cx="33440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Achievements</a:t>
            </a:r>
            <a:endParaRPr kumimoji="0" lang="en-IN"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endParaRPr>
          </a:p>
        </p:txBody>
      </p:sp>
      <p:grpSp>
        <p:nvGrpSpPr>
          <p:cNvPr id="12" name="Group 11">
            <a:extLst>
              <a:ext uri="{FF2B5EF4-FFF2-40B4-BE49-F238E27FC236}">
                <a16:creationId xmlns:a16="http://schemas.microsoft.com/office/drawing/2014/main" id="{D0D284EB-1F63-46E0-9C14-3F611F7EB8AA}"/>
              </a:ext>
            </a:extLst>
          </p:cNvPr>
          <p:cNvGrpSpPr/>
          <p:nvPr/>
        </p:nvGrpSpPr>
        <p:grpSpPr>
          <a:xfrm>
            <a:off x="5863651" y="947504"/>
            <a:ext cx="6328349" cy="5910496"/>
            <a:chOff x="5443625" y="30480"/>
            <a:chExt cx="6748375" cy="6827520"/>
          </a:xfrm>
        </p:grpSpPr>
        <p:pic>
          <p:nvPicPr>
            <p:cNvPr id="6" name="Picture 5">
              <a:extLst>
                <a:ext uri="{FF2B5EF4-FFF2-40B4-BE49-F238E27FC236}">
                  <a16:creationId xmlns:a16="http://schemas.microsoft.com/office/drawing/2014/main" id="{7CC3213C-F76B-487D-8107-18561ADEAF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89"/>
            <a:stretch/>
          </p:blipFill>
          <p:spPr>
            <a:xfrm>
              <a:off x="5443625" y="30480"/>
              <a:ext cx="3251378" cy="6797040"/>
            </a:xfrm>
            <a:prstGeom prst="rect">
              <a:avLst/>
            </a:prstGeom>
          </p:spPr>
        </p:pic>
        <p:pic>
          <p:nvPicPr>
            <p:cNvPr id="7" name="Picture 6">
              <a:extLst>
                <a:ext uri="{FF2B5EF4-FFF2-40B4-BE49-F238E27FC236}">
                  <a16:creationId xmlns:a16="http://schemas.microsoft.com/office/drawing/2014/main" id="{E644C30C-ED7F-43A2-ABB1-43C6F38283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2"/>
            <a:stretch/>
          </p:blipFill>
          <p:spPr>
            <a:xfrm>
              <a:off x="8695003" y="30480"/>
              <a:ext cx="3496997" cy="6827520"/>
            </a:xfrm>
            <a:prstGeom prst="rect">
              <a:avLst/>
            </a:prstGeom>
          </p:spPr>
        </p:pic>
      </p:grpSp>
      <p:cxnSp>
        <p:nvCxnSpPr>
          <p:cNvPr id="9" name="Straight Connector 8">
            <a:extLst>
              <a:ext uri="{FF2B5EF4-FFF2-40B4-BE49-F238E27FC236}">
                <a16:creationId xmlns:a16="http://schemas.microsoft.com/office/drawing/2014/main" id="{4FEB9724-ED2F-49DA-8E58-C44A5D2374F3}"/>
              </a:ext>
            </a:extLst>
          </p:cNvPr>
          <p:cNvCxnSpPr/>
          <p:nvPr/>
        </p:nvCxnSpPr>
        <p:spPr>
          <a:xfrm>
            <a:off x="13004800" y="410464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D238DF8-9F8A-4F1F-8E3F-98FA071CDD89}"/>
              </a:ext>
            </a:extLst>
          </p:cNvPr>
          <p:cNvSpPr txBox="1"/>
          <p:nvPr/>
        </p:nvSpPr>
        <p:spPr>
          <a:xfrm>
            <a:off x="6328350" y="24174"/>
            <a:ext cx="57722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Framework for assessment of the suitability of CSIR technologies for deployment in select geographies (work in progress)</a:t>
            </a: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39CA7F2A-8586-4367-8E53-7DAB5A256E62}"/>
              </a:ext>
            </a:extLst>
          </p:cNvPr>
          <p:cNvCxnSpPr>
            <a:cxnSpLocks/>
          </p:cNvCxnSpPr>
          <p:nvPr/>
        </p:nvCxnSpPr>
        <p:spPr>
          <a:xfrm>
            <a:off x="5669280" y="0"/>
            <a:ext cx="0" cy="6858000"/>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09006" y="6369949"/>
            <a:ext cx="56546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dirty="0">
                <a:ln>
                  <a:noFill/>
                </a:ln>
                <a:solidFill>
                  <a:srgbClr val="0000FF"/>
                </a:solidFill>
                <a:effectLst/>
                <a:uLnTx/>
                <a:uFillTx/>
                <a:latin typeface="Calibri" panose="020F0502020204030204"/>
                <a:ea typeface="+mn-ea"/>
                <a:cs typeface="+mn-cs"/>
              </a:rPr>
              <a:t>Launched by Shri </a:t>
            </a:r>
            <a:r>
              <a:rPr kumimoji="0" lang="en-IN" sz="1200" b="1" i="0" u="none" strike="noStrike" kern="1200" cap="none" spc="0" normalizeH="0" baseline="0" noProof="0" dirty="0" err="1">
                <a:ln>
                  <a:noFill/>
                </a:ln>
                <a:solidFill>
                  <a:srgbClr val="0000FF"/>
                </a:solidFill>
                <a:effectLst/>
                <a:uLnTx/>
                <a:uFillTx/>
                <a:latin typeface="Calibri" panose="020F0502020204030204"/>
                <a:ea typeface="+mn-ea"/>
                <a:cs typeface="+mn-cs"/>
              </a:rPr>
              <a:t>Jitendra</a:t>
            </a:r>
            <a:r>
              <a:rPr kumimoji="0" lang="en-IN" sz="1200" b="1" i="0" u="none" strike="noStrike" kern="1200" cap="none" spc="0" normalizeH="0" baseline="0" noProof="0" dirty="0">
                <a:ln>
                  <a:noFill/>
                </a:ln>
                <a:solidFill>
                  <a:srgbClr val="0000FF"/>
                </a:solidFill>
                <a:effectLst/>
                <a:uLnTx/>
                <a:uFillTx/>
                <a:latin typeface="Calibri" panose="020F0502020204030204"/>
                <a:ea typeface="+mn-ea"/>
                <a:cs typeface="+mn-cs"/>
              </a:rPr>
              <a:t> Singh, Hon’ble Union Minister of State of the Ministry of Science and Technology and the Ministry of Earth Sciences on January 14, 2022</a:t>
            </a:r>
          </a:p>
        </p:txBody>
      </p:sp>
    </p:spTree>
    <p:extLst>
      <p:ext uri="{BB962C8B-B14F-4D97-AF65-F5344CB8AC3E}">
        <p14:creationId xmlns:p14="http://schemas.microsoft.com/office/powerpoint/2010/main" val="305038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DB3A943-4C15-492F-92C1-9E6C1DE3E8C3}"/>
              </a:ext>
            </a:extLst>
          </p:cNvPr>
          <p:cNvSpPr/>
          <p:nvPr/>
        </p:nvSpPr>
        <p:spPr>
          <a:xfrm>
            <a:off x="7563802" y="2348880"/>
            <a:ext cx="4360245" cy="7920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S&amp;T interventions employing local resources relevant for rural population</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BF615328-ECD3-4B3E-9BFE-D19586F2F4D8}"/>
              </a:ext>
            </a:extLst>
          </p:cNvPr>
          <p:cNvSpPr/>
          <p:nvPr/>
        </p:nvSpPr>
        <p:spPr>
          <a:xfrm>
            <a:off x="7563803" y="1412776"/>
            <a:ext cx="4360246" cy="873223"/>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To boost livelihood of people in the North East Region</a:t>
            </a:r>
          </a:p>
        </p:txBody>
      </p:sp>
      <p:sp>
        <p:nvSpPr>
          <p:cNvPr id="6" name="TextBox 5">
            <a:extLst>
              <a:ext uri="{FF2B5EF4-FFF2-40B4-BE49-F238E27FC236}">
                <a16:creationId xmlns:a16="http://schemas.microsoft.com/office/drawing/2014/main" id="{5D7C9ABB-1B6E-45B7-9166-DD4D20BFBA37}"/>
              </a:ext>
            </a:extLst>
          </p:cNvPr>
          <p:cNvSpPr txBox="1"/>
          <p:nvPr/>
        </p:nvSpPr>
        <p:spPr>
          <a:xfrm>
            <a:off x="617607" y="3678555"/>
            <a:ext cx="367650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MoU signing ceremony; March 3, 2021</a:t>
            </a:r>
            <a:endParaRPr kumimoji="0" lang="en-IN"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D975EBEF-61CF-4544-9A44-1B4191FDAFCC}"/>
              </a:ext>
            </a:extLst>
          </p:cNvPr>
          <p:cNvSpPr/>
          <p:nvPr/>
        </p:nvSpPr>
        <p:spPr>
          <a:xfrm>
            <a:off x="7563802" y="3284984"/>
            <a:ext cx="4360245" cy="79208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Planning, implementation, capacity-building monitoring and evaluation through UBA network</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02CF2A4-1616-4687-85CB-76718D179688}"/>
              </a:ext>
            </a:extLst>
          </p:cNvPr>
          <p:cNvSpPr/>
          <p:nvPr/>
        </p:nvSpPr>
        <p:spPr>
          <a:xfrm>
            <a:off x="7563802" y="4211960"/>
            <a:ext cx="4360245" cy="81034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Establishment of National Rural Technology Demonstration Centers</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A9943B1D-6474-4EF7-A00B-6CAA963B6A92}"/>
              </a:ext>
            </a:extLst>
          </p:cNvPr>
          <p:cNvSpPr/>
          <p:nvPr/>
        </p:nvSpPr>
        <p:spPr>
          <a:xfrm>
            <a:off x="7657088" y="5157192"/>
            <a:ext cx="4266959" cy="81034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Establishment of National Rural Innovation Facility for Skills and Rural Entrepreneurship Development</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D3FAF46D-05FE-4013-A4A2-920CE611AFD8}"/>
              </a:ext>
            </a:extLst>
          </p:cNvPr>
          <p:cNvSpPr/>
          <p:nvPr/>
        </p:nvSpPr>
        <p:spPr>
          <a:xfrm>
            <a:off x="7657088" y="6084168"/>
            <a:ext cx="4266959" cy="72920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Events to promote technology outreach and garner stakeholder interest</a:t>
            </a:r>
            <a:endParaRPr kumimoji="0" lang="en-IN"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6A8D3BAB-D1F4-46DC-BCC5-6AFC7ED8B4F6}"/>
              </a:ext>
            </a:extLst>
          </p:cNvPr>
          <p:cNvPicPr>
            <a:picLocks noChangeAspect="1"/>
          </p:cNvPicPr>
          <p:nvPr/>
        </p:nvPicPr>
        <p:blipFill>
          <a:blip r:embed="rId2"/>
          <a:stretch>
            <a:fillRect/>
          </a:stretch>
        </p:blipFill>
        <p:spPr>
          <a:xfrm>
            <a:off x="395536" y="1404836"/>
            <a:ext cx="3519238" cy="2300807"/>
          </a:xfrm>
          <a:prstGeom prst="rect">
            <a:avLst/>
          </a:prstGeom>
        </p:spPr>
      </p:pic>
      <p:pic>
        <p:nvPicPr>
          <p:cNvPr id="14" name="Picture 13">
            <a:extLst>
              <a:ext uri="{FF2B5EF4-FFF2-40B4-BE49-F238E27FC236}">
                <a16:creationId xmlns:a16="http://schemas.microsoft.com/office/drawing/2014/main" id="{BAD06E27-DEFF-4258-B2A5-86895AB105A6}"/>
              </a:ext>
            </a:extLst>
          </p:cNvPr>
          <p:cNvPicPr>
            <a:picLocks noChangeAspect="1"/>
          </p:cNvPicPr>
          <p:nvPr/>
        </p:nvPicPr>
        <p:blipFill>
          <a:blip r:embed="rId3"/>
          <a:stretch>
            <a:fillRect/>
          </a:stretch>
        </p:blipFill>
        <p:spPr>
          <a:xfrm>
            <a:off x="352698" y="4477405"/>
            <a:ext cx="5590902" cy="2362363"/>
          </a:xfrm>
          <a:prstGeom prst="rect">
            <a:avLst/>
          </a:prstGeom>
        </p:spPr>
      </p:pic>
      <p:sp>
        <p:nvSpPr>
          <p:cNvPr id="15" name="TextBox 14">
            <a:extLst>
              <a:ext uri="{FF2B5EF4-FFF2-40B4-BE49-F238E27FC236}">
                <a16:creationId xmlns:a16="http://schemas.microsoft.com/office/drawing/2014/main" id="{A1C856A4-04BA-4F0F-9A36-ECAC297649CA}"/>
              </a:ext>
            </a:extLst>
          </p:cNvPr>
          <p:cNvSpPr txBox="1"/>
          <p:nvPr/>
        </p:nvSpPr>
        <p:spPr>
          <a:xfrm>
            <a:off x="244185" y="4227647"/>
            <a:ext cx="343478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Technology conclave; April 9-10, 2021</a:t>
            </a:r>
            <a:endParaRPr kumimoji="0" lang="en-IN"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B5E6485A-9C4A-403F-99DD-730C3016E4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3226"/>
          <a:stretch/>
        </p:blipFill>
        <p:spPr>
          <a:xfrm>
            <a:off x="3914774" y="1434560"/>
            <a:ext cx="1774128" cy="1278177"/>
          </a:xfrm>
          <a:prstGeom prst="rect">
            <a:avLst/>
          </a:prstGeom>
        </p:spPr>
      </p:pic>
      <p:pic>
        <p:nvPicPr>
          <p:cNvPr id="19" name="Picture 18">
            <a:extLst>
              <a:ext uri="{FF2B5EF4-FFF2-40B4-BE49-F238E27FC236}">
                <a16:creationId xmlns:a16="http://schemas.microsoft.com/office/drawing/2014/main" id="{9723ADCD-039E-4313-98DB-75819E2525A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44386" y="2712737"/>
            <a:ext cx="1747010" cy="1236967"/>
          </a:xfrm>
          <a:prstGeom prst="rect">
            <a:avLst/>
          </a:prstGeom>
        </p:spPr>
      </p:pic>
      <p:pic>
        <p:nvPicPr>
          <p:cNvPr id="21" name="Picture 20">
            <a:extLst>
              <a:ext uri="{FF2B5EF4-FFF2-40B4-BE49-F238E27FC236}">
                <a16:creationId xmlns:a16="http://schemas.microsoft.com/office/drawing/2014/main" id="{394A4FEE-E30D-4310-AB26-742F69B1B77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18514" y="1433028"/>
            <a:ext cx="1764237" cy="1249230"/>
          </a:xfrm>
          <a:prstGeom prst="rect">
            <a:avLst/>
          </a:prstGeom>
        </p:spPr>
      </p:pic>
      <p:pic>
        <p:nvPicPr>
          <p:cNvPr id="23" name="Picture 22">
            <a:extLst>
              <a:ext uri="{FF2B5EF4-FFF2-40B4-BE49-F238E27FC236}">
                <a16:creationId xmlns:a16="http://schemas.microsoft.com/office/drawing/2014/main" id="{5A519D40-8FD3-4D4A-A8C9-CA482F7B16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18514" y="2759860"/>
            <a:ext cx="1764236" cy="1196040"/>
          </a:xfrm>
          <a:prstGeom prst="rect">
            <a:avLst/>
          </a:prstGeom>
        </p:spPr>
      </p:pic>
      <p:pic>
        <p:nvPicPr>
          <p:cNvPr id="24" name="Picture 2">
            <a:extLst>
              <a:ext uri="{FF2B5EF4-FFF2-40B4-BE49-F238E27FC236}">
                <a16:creationId xmlns:a16="http://schemas.microsoft.com/office/drawing/2014/main" id="{925FC8FA-BFC8-4F88-99C0-224362DEACF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3943"/>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JOB POST: Professors at Indian Institute of Technology [IIT], Delhi:  Applications Open">
            <a:extLst>
              <a:ext uri="{FF2B5EF4-FFF2-40B4-BE49-F238E27FC236}">
                <a16:creationId xmlns:a16="http://schemas.microsoft.com/office/drawing/2014/main" id="{7F5D244D-CB50-4628-957B-58592EE0AD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07027" y="0"/>
            <a:ext cx="984973" cy="9777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8550099-6695-4082-BB71-50F9ED3C7FDF}"/>
              </a:ext>
            </a:extLst>
          </p:cNvPr>
          <p:cNvSpPr txBox="1"/>
          <p:nvPr/>
        </p:nvSpPr>
        <p:spPr>
          <a:xfrm>
            <a:off x="1151481" y="23624"/>
            <a:ext cx="976448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a:ea typeface="+mn-ea"/>
                <a:cs typeface="+mn-cs"/>
              </a:rPr>
              <a:t>Convergence with DST-NECTAR for livelihood creation in Northeast Region through S&amp;T interventions</a:t>
            </a:r>
            <a:endParaRPr kumimoji="0" lang="en-IN" sz="2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pic>
        <p:nvPicPr>
          <p:cNvPr id="20" name="Google Shape;207;p11"/>
          <p:cNvPicPr preferRelativeResize="0"/>
          <p:nvPr/>
        </p:nvPicPr>
        <p:blipFill rotWithShape="1">
          <a:blip r:embed="rId10">
            <a:alphaModFix/>
          </a:blip>
          <a:srcRect/>
          <a:stretch/>
        </p:blipFill>
        <p:spPr>
          <a:xfrm>
            <a:off x="5970718" y="4477405"/>
            <a:ext cx="1512032" cy="2357888"/>
          </a:xfrm>
          <a:prstGeom prst="rect">
            <a:avLst/>
          </a:prstGeom>
          <a:noFill/>
          <a:ln>
            <a:noFill/>
          </a:ln>
        </p:spPr>
      </p:pic>
      <p:sp>
        <p:nvSpPr>
          <p:cNvPr id="22" name="TextBox 21">
            <a:extLst>
              <a:ext uri="{FF2B5EF4-FFF2-40B4-BE49-F238E27FC236}">
                <a16:creationId xmlns:a16="http://schemas.microsoft.com/office/drawing/2014/main" id="{A1C856A4-04BA-4F0F-9A36-ECAC297649CA}"/>
              </a:ext>
            </a:extLst>
          </p:cNvPr>
          <p:cNvSpPr txBox="1"/>
          <p:nvPr/>
        </p:nvSpPr>
        <p:spPr>
          <a:xfrm>
            <a:off x="5806253" y="4002798"/>
            <a:ext cx="19313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Brainstorming conclave; December 21-22, 2021</a:t>
            </a:r>
            <a:endParaRPr kumimoji="0" lang="en-IN"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657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46635"/>
            <a:ext cx="12192000" cy="2246769"/>
          </a:xfrm>
          <a:prstGeom prst="rect">
            <a:avLst/>
          </a:prstGeom>
          <a:solidFill>
            <a:schemeClr val="accent3">
              <a:lumMod val="75000"/>
            </a:schemeClr>
          </a:solidFill>
          <a:ln>
            <a:noFill/>
          </a:ln>
          <a:effectLst>
            <a:outerShdw blurRad="50800" dist="38100" dir="5400000" algn="t"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wrap="square" rtlCol="0" anchor="ctr">
            <a:spAutoFit/>
          </a:bodyPr>
          <a:lstStyle/>
          <a:p>
            <a:pPr algn="ctr"/>
            <a:r>
              <a:rPr lang="en-US" sz="28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Unnat</a:t>
            </a:r>
            <a:r>
              <a:rPr lang="en-US" sz="2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Bharat Abhiyan:</a:t>
            </a:r>
            <a:r>
              <a:rPr lang="hi-IN" sz="2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moving towards sustainable rural development and an </a:t>
            </a:r>
            <a:r>
              <a:rPr lang="en-US" sz="2800" b="1" dirty="0" err="1">
                <a:solidFill>
                  <a:prstClr val="white"/>
                </a:solidFill>
                <a:latin typeface="Cambria" panose="02040503050406030204" pitchFamily="18" charset="0"/>
                <a:ea typeface="Cambria" panose="02040503050406030204" pitchFamily="18" charset="0"/>
                <a:cs typeface="Times New Roman" panose="02020603050405020304" pitchFamily="18" charset="0"/>
              </a:rPr>
              <a:t>Atmanirbhar</a:t>
            </a:r>
            <a:r>
              <a:rPr lang="en-US" sz="28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 Bharat</a:t>
            </a:r>
            <a:endParaRPr lang="hi-IN" sz="2800" b="1" dirty="0">
              <a:solidFill>
                <a:prstClr val="white"/>
              </a:solidFill>
              <a:latin typeface="Cambria" panose="02040503050406030204" pitchFamily="18" charset="0"/>
              <a:ea typeface="Cambria" panose="02040503050406030204" pitchFamily="18" charset="0"/>
              <a:cs typeface="Times New Roman" panose="02020603050405020304" pitchFamily="18" charset="0"/>
            </a:endParaRPr>
          </a:p>
          <a:p>
            <a:pPr algn="ctr"/>
            <a:endParaRPr lang="en-US" sz="2800" b="1" dirty="0">
              <a:solidFill>
                <a:prstClr val="white"/>
              </a:solidFill>
              <a:latin typeface="Calibri"/>
              <a:cs typeface="Times New Roman" panose="02020603050405020304" pitchFamily="18" charset="0"/>
            </a:endParaRPr>
          </a:p>
          <a:p>
            <a:pPr algn="ctr"/>
            <a:r>
              <a:rPr lang="hi-IN" sz="2800" b="1" dirty="0">
                <a:solidFill>
                  <a:prstClr val="white"/>
                </a:solidFill>
                <a:latin typeface="Calibri"/>
                <a:cs typeface="Times New Roman" panose="02020603050405020304" pitchFamily="18" charset="0"/>
              </a:rPr>
              <a:t>उन्नत भारत अभियान</a:t>
            </a:r>
            <a:endParaRPr lang="en-US" sz="2800" b="1" dirty="0">
              <a:solidFill>
                <a:prstClr val="white"/>
              </a:solidFill>
              <a:latin typeface="Calibri"/>
              <a:cs typeface="Times New Roman" panose="02020603050405020304" pitchFamily="18" charset="0"/>
            </a:endParaRPr>
          </a:p>
          <a:p>
            <a:pPr algn="ctr"/>
            <a:r>
              <a:rPr lang="hi-IN" sz="2800" dirty="0">
                <a:solidFill>
                  <a:prstClr val="white"/>
                </a:solidFill>
                <a:latin typeface="Calibri"/>
                <a:cs typeface="Times New Roman" panose="02020603050405020304" pitchFamily="18" charset="0"/>
              </a:rPr>
              <a:t>शिक्षित भारत –सक्षम भारत – स्वस्थ भारत – संपन्न भारत</a:t>
            </a:r>
            <a:r>
              <a:rPr lang="en-US" sz="2800" dirty="0">
                <a:solidFill>
                  <a:prstClr val="white"/>
                </a:solidFill>
                <a:latin typeface="Calibri"/>
                <a:cs typeface="Times New Roman" panose="02020603050405020304" pitchFamily="18" charset="0"/>
              </a:rPr>
              <a:t>- </a:t>
            </a:r>
            <a:r>
              <a:rPr lang="hi-IN" sz="2800" dirty="0">
                <a:solidFill>
                  <a:prstClr val="white"/>
                </a:solidFill>
                <a:latin typeface="Calibri"/>
                <a:cs typeface="Times New Roman" panose="02020603050405020304" pitchFamily="18" charset="0"/>
              </a:rPr>
              <a:t>आत्मनिर्भर भारत</a:t>
            </a:r>
            <a:endParaRPr lang="en-US" sz="2800" dirty="0">
              <a:solidFill>
                <a:prstClr val="white"/>
              </a:solidFill>
              <a:latin typeface="Calibri"/>
              <a:cs typeface="Times New Roman" panose="02020603050405020304" pitchFamily="18" charset="0"/>
            </a:endParaRPr>
          </a:p>
        </p:txBody>
      </p:sp>
      <p:sp>
        <p:nvSpPr>
          <p:cNvPr id="7" name="TextBox 6"/>
          <p:cNvSpPr txBox="1"/>
          <p:nvPr/>
        </p:nvSpPr>
        <p:spPr>
          <a:xfrm>
            <a:off x="3053661" y="5660269"/>
            <a:ext cx="6372708" cy="830997"/>
          </a:xfrm>
          <a:prstGeom prst="rect">
            <a:avLst/>
          </a:prstGeom>
          <a:noFill/>
        </p:spPr>
        <p:txBody>
          <a:bodyPr wrap="square" rtlCol="0">
            <a:spAutoFit/>
          </a:bodyPr>
          <a:lstStyle/>
          <a:p>
            <a:pPr algn="ctr"/>
            <a:r>
              <a:rPr lang="en-US" sz="1600" dirty="0">
                <a:solidFill>
                  <a:prstClr val="black"/>
                </a:solidFill>
                <a:latin typeface="Cambria" panose="02040503050406030204" pitchFamily="18" charset="0"/>
              </a:rPr>
              <a:t>Unnat Bharat Abhiyan</a:t>
            </a:r>
          </a:p>
          <a:p>
            <a:pPr algn="ctr"/>
            <a:r>
              <a:rPr lang="en-US" sz="1600" dirty="0">
                <a:solidFill>
                  <a:prstClr val="black"/>
                </a:solidFill>
                <a:latin typeface="Cambria" panose="02040503050406030204" pitchFamily="18" charset="0"/>
              </a:rPr>
              <a:t>Indian Institute of Technology Delhi</a:t>
            </a:r>
          </a:p>
          <a:p>
            <a:pPr algn="ctr"/>
            <a:r>
              <a:rPr lang="en-US" sz="1600" dirty="0">
                <a:solidFill>
                  <a:prstClr val="black"/>
                </a:solidFill>
                <a:latin typeface="Cambria" panose="02040503050406030204" pitchFamily="18" charset="0"/>
              </a:rPr>
              <a:t>Email: unnatbharatabhiyaniitd@gmail.com</a:t>
            </a:r>
          </a:p>
        </p:txBody>
      </p:sp>
      <p:pic>
        <p:nvPicPr>
          <p:cNvPr id="8" name="Picture 7"/>
          <p:cNvPicPr>
            <a:picLocks noChangeAspect="1"/>
          </p:cNvPicPr>
          <p:nvPr/>
        </p:nvPicPr>
        <p:blipFill>
          <a:blip r:embed="rId2" cstate="print"/>
          <a:stretch>
            <a:fillRect/>
          </a:stretch>
        </p:blipFill>
        <p:spPr>
          <a:xfrm>
            <a:off x="5352211" y="0"/>
            <a:ext cx="1368152" cy="1338180"/>
          </a:xfrm>
          <a:prstGeom prst="rect">
            <a:avLst/>
          </a:prstGeom>
          <a:ln w="88900" cap="sq" cmpd="thickThin">
            <a:noFill/>
            <a:prstDash val="solid"/>
            <a:miter lim="800000"/>
          </a:ln>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672" y="0"/>
            <a:ext cx="1254828" cy="1338180"/>
          </a:xfrm>
          <a:prstGeom prst="rect">
            <a:avLst/>
          </a:prstGeom>
          <a:ln w="88900" cap="sq" cmpd="thickThin">
            <a:noFill/>
            <a:prstDash val="solid"/>
            <a:miter lim="800000"/>
          </a:ln>
          <a:effectLst/>
        </p:spPr>
      </p:pic>
      <p:pic>
        <p:nvPicPr>
          <p:cNvPr id="9" name="Picture 4" descr="JOB POST: Professors at Indian Institute of Technology [IIT], Delhi:  Applications Open">
            <a:extLst>
              <a:ext uri="{FF2B5EF4-FFF2-40B4-BE49-F238E27FC236}">
                <a16:creationId xmlns:a16="http://schemas.microsoft.com/office/drawing/2014/main" id="{1F487DB0-2267-4BE5-B2B9-D458D0F6EC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0176" y="1"/>
            <a:ext cx="1368152" cy="13580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88C0B9-0EA5-4746-8C02-0590FF7F2EFD}"/>
              </a:ext>
            </a:extLst>
          </p:cNvPr>
          <p:cNvSpPr txBox="1"/>
          <p:nvPr/>
        </p:nvSpPr>
        <p:spPr>
          <a:xfrm>
            <a:off x="858117" y="4420620"/>
            <a:ext cx="10763795" cy="461665"/>
          </a:xfrm>
          <a:prstGeom prst="rect">
            <a:avLst/>
          </a:prstGeom>
          <a:noFill/>
        </p:spPr>
        <p:txBody>
          <a:bodyPr wrap="square" rtlCol="0">
            <a:spAutoFit/>
          </a:bodyPr>
          <a:lstStyle/>
          <a:p>
            <a:pPr algn="ctr"/>
            <a:r>
              <a:rPr lang="en-US" sz="2400" b="1" dirty="0">
                <a:solidFill>
                  <a:srgbClr val="222222"/>
                </a:solidFill>
                <a:latin typeface="Arial Rounded MT Bold" panose="020F0704030504030204" pitchFamily="34" charset="0"/>
                <a:ea typeface="Roboto" panose="02000000000000000000" pitchFamily="2" charset="0"/>
              </a:rPr>
              <a:t>Fast-tracking rural livelihood</a:t>
            </a:r>
            <a:endParaRPr lang="en-IN" b="1" dirty="0">
              <a:solidFill>
                <a:prstClr val="black"/>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63062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668A838-2430-4D1D-9098-0E4BD0DE4CDE}"/>
              </a:ext>
            </a:extLst>
          </p:cNvPr>
          <p:cNvSpPr/>
          <p:nvPr/>
        </p:nvSpPr>
        <p:spPr>
          <a:xfrm>
            <a:off x="3216976" y="1701041"/>
            <a:ext cx="5520624" cy="908643"/>
          </a:xfrm>
          <a:prstGeom prst="roundRect">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612C2BC-D4BA-4B66-B983-B305CF8D7920}"/>
              </a:ext>
            </a:extLst>
          </p:cNvPr>
          <p:cNvSpPr txBox="1"/>
          <p:nvPr/>
        </p:nvSpPr>
        <p:spPr>
          <a:xfrm>
            <a:off x="3379947" y="1802150"/>
            <a:ext cx="51946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alibri"/>
                <a:ea typeface="+mn-ea"/>
                <a:cs typeface="+mn-cs"/>
              </a:rPr>
              <a:t>4 startup projects mentored by UBA for implementation in rural areas of Northeast</a:t>
            </a:r>
          </a:p>
        </p:txBody>
      </p:sp>
      <p:pic>
        <p:nvPicPr>
          <p:cNvPr id="7" name="Picture 6">
            <a:extLst>
              <a:ext uri="{FF2B5EF4-FFF2-40B4-BE49-F238E27FC236}">
                <a16:creationId xmlns:a16="http://schemas.microsoft.com/office/drawing/2014/main" id="{2317A95D-1B32-447E-B0B7-10C20E5ABF8D}"/>
              </a:ext>
            </a:extLst>
          </p:cNvPr>
          <p:cNvPicPr>
            <a:picLocks noChangeAspect="1"/>
          </p:cNvPicPr>
          <p:nvPr/>
        </p:nvPicPr>
        <p:blipFill>
          <a:blip r:embed="rId2"/>
          <a:stretch>
            <a:fillRect/>
          </a:stretch>
        </p:blipFill>
        <p:spPr>
          <a:xfrm>
            <a:off x="3457889" y="3510212"/>
            <a:ext cx="2065251" cy="1221603"/>
          </a:xfrm>
          <a:prstGeom prst="rect">
            <a:avLst/>
          </a:prstGeom>
        </p:spPr>
      </p:pic>
      <p:pic>
        <p:nvPicPr>
          <p:cNvPr id="8" name="Picture 7">
            <a:extLst>
              <a:ext uri="{FF2B5EF4-FFF2-40B4-BE49-F238E27FC236}">
                <a16:creationId xmlns:a16="http://schemas.microsoft.com/office/drawing/2014/main" id="{C74E0870-D88B-4FCE-A01F-8479C87C105F}"/>
              </a:ext>
            </a:extLst>
          </p:cNvPr>
          <p:cNvPicPr>
            <a:picLocks noChangeAspect="1"/>
          </p:cNvPicPr>
          <p:nvPr/>
        </p:nvPicPr>
        <p:blipFill>
          <a:blip r:embed="rId3"/>
          <a:stretch>
            <a:fillRect/>
          </a:stretch>
        </p:blipFill>
        <p:spPr>
          <a:xfrm>
            <a:off x="8903649" y="3510212"/>
            <a:ext cx="3151206" cy="2196121"/>
          </a:xfrm>
          <a:prstGeom prst="rect">
            <a:avLst/>
          </a:prstGeom>
        </p:spPr>
      </p:pic>
      <p:pic>
        <p:nvPicPr>
          <p:cNvPr id="9" name="Picture 8">
            <a:extLst>
              <a:ext uri="{FF2B5EF4-FFF2-40B4-BE49-F238E27FC236}">
                <a16:creationId xmlns:a16="http://schemas.microsoft.com/office/drawing/2014/main" id="{35897299-DF9F-43DB-BB4E-1F2BA08FEB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232" y="3464456"/>
            <a:ext cx="3060960" cy="1746831"/>
          </a:xfrm>
          <a:prstGeom prst="rect">
            <a:avLst/>
          </a:prstGeom>
        </p:spPr>
      </p:pic>
      <p:sp>
        <p:nvSpPr>
          <p:cNvPr id="11" name="TextBox 10">
            <a:extLst>
              <a:ext uri="{FF2B5EF4-FFF2-40B4-BE49-F238E27FC236}">
                <a16:creationId xmlns:a16="http://schemas.microsoft.com/office/drawing/2014/main" id="{E2957A1B-B983-4D6E-99DE-39963469798F}"/>
              </a:ext>
            </a:extLst>
          </p:cNvPr>
          <p:cNvSpPr txBox="1"/>
          <p:nvPr/>
        </p:nvSpPr>
        <p:spPr>
          <a:xfrm>
            <a:off x="3867800" y="4863229"/>
            <a:ext cx="1787432" cy="369332"/>
          </a:xfrm>
          <a:prstGeom prst="rect">
            <a:avLst/>
          </a:prstGeom>
          <a:noFill/>
        </p:spPr>
        <p:txBody>
          <a:bodyPr wrap="square">
            <a:spAutoFit/>
          </a:bodyPr>
          <a:lstStyle/>
          <a:p>
            <a:pPr marL="127000" marR="0" lvl="0" indent="0" algn="l" defTabSz="914400" rtl="0" eaLnBrk="1" fontAlgn="auto" latinLnBrk="0" hangingPunct="1">
              <a:lnSpc>
                <a:spcPct val="100000"/>
              </a:lnSpc>
              <a:spcBef>
                <a:spcPts val="400"/>
              </a:spcBef>
              <a:spcAft>
                <a:spcPts val="0"/>
              </a:spcAft>
              <a:buClr>
                <a:prstClr val="black"/>
              </a:buClr>
              <a:buSzPts val="1600"/>
              <a:buFontTx/>
              <a:buNone/>
              <a:tabLst/>
              <a:defRPr/>
            </a:pPr>
            <a:r>
              <a:rPr kumimoji="0" lang="en-IN" sz="1800" b="0" i="0" u="none" strike="noStrike" kern="1200" cap="none" spc="0" normalizeH="0" baseline="0" noProof="0" dirty="0">
                <a:ln>
                  <a:noFill/>
                </a:ln>
                <a:solidFill>
                  <a:prstClr val="black"/>
                </a:solidFill>
                <a:effectLst/>
                <a:uLnTx/>
                <a:uFillTx/>
                <a:latin typeface="Calibri"/>
                <a:ea typeface="Calibri"/>
                <a:cs typeface="Calibri"/>
                <a:sym typeface="Calibri"/>
              </a:rPr>
              <a:t>Ban </a:t>
            </a:r>
            <a:r>
              <a:rPr kumimoji="0" lang="en-IN" sz="1800" b="0" i="0" u="none" strike="noStrike" kern="1200" cap="none" spc="0" normalizeH="0" baseline="0" noProof="0" dirty="0" err="1">
                <a:ln>
                  <a:noFill/>
                </a:ln>
                <a:solidFill>
                  <a:prstClr val="black"/>
                </a:solidFill>
                <a:effectLst/>
                <a:uLnTx/>
                <a:uFillTx/>
                <a:latin typeface="Calibri"/>
                <a:ea typeface="Calibri"/>
                <a:cs typeface="Calibri"/>
                <a:sym typeface="Calibri"/>
              </a:rPr>
              <a:t>Ghor</a:t>
            </a:r>
            <a:r>
              <a:rPr kumimoji="0" lang="en-IN" sz="1800" b="0" i="0" u="none" strike="noStrike" kern="1200" cap="none" spc="0" normalizeH="0" baseline="0" noProof="0" dirty="0">
                <a:ln>
                  <a:noFill/>
                </a:ln>
                <a:solidFill>
                  <a:prstClr val="black"/>
                </a:solidFill>
                <a:effectLst/>
                <a:uLnTx/>
                <a:uFillTx/>
                <a:latin typeface="Calibri"/>
                <a:ea typeface="Calibri"/>
                <a:cs typeface="Calibri"/>
                <a:sym typeface="Calibri"/>
              </a:rPr>
              <a:t> </a:t>
            </a:r>
          </a:p>
        </p:txBody>
      </p:sp>
      <p:sp>
        <p:nvSpPr>
          <p:cNvPr id="12" name="TextBox 11">
            <a:extLst>
              <a:ext uri="{FF2B5EF4-FFF2-40B4-BE49-F238E27FC236}">
                <a16:creationId xmlns:a16="http://schemas.microsoft.com/office/drawing/2014/main" id="{8F7B05C2-8B77-4C8E-BCCC-F744F3CEF34C}"/>
              </a:ext>
            </a:extLst>
          </p:cNvPr>
          <p:cNvSpPr txBox="1"/>
          <p:nvPr/>
        </p:nvSpPr>
        <p:spPr>
          <a:xfrm>
            <a:off x="8929415" y="5727607"/>
            <a:ext cx="3060959" cy="923330"/>
          </a:xfrm>
          <a:prstGeom prst="rect">
            <a:avLst/>
          </a:prstGeom>
          <a:noFill/>
        </p:spPr>
        <p:txBody>
          <a:bodyPr wrap="square">
            <a:spAutoFit/>
          </a:bodyPr>
          <a:lstStyle/>
          <a:p>
            <a:pPr marL="127000" marR="0" lvl="0" indent="0" algn="l" defTabSz="914400" rtl="0" eaLnBrk="1" fontAlgn="auto" latinLnBrk="0" hangingPunct="1">
              <a:lnSpc>
                <a:spcPct val="100000"/>
              </a:lnSpc>
              <a:spcBef>
                <a:spcPts val="400"/>
              </a:spcBef>
              <a:spcAft>
                <a:spcPts val="0"/>
              </a:spcAft>
              <a:buClr>
                <a:prstClr val="black"/>
              </a:buClr>
              <a:buSzPts val="1600"/>
              <a:buFontTx/>
              <a:buNone/>
              <a:tabLst/>
              <a:defRPr/>
            </a:pPr>
            <a:r>
              <a:rPr kumimoji="0" lang="en-IN" sz="1800" b="0" i="0" u="none" strike="noStrike" kern="1200" cap="none" spc="0" normalizeH="0" baseline="0" noProof="0" dirty="0">
                <a:ln>
                  <a:noFill/>
                </a:ln>
                <a:solidFill>
                  <a:prstClr val="black"/>
                </a:solidFill>
                <a:effectLst/>
                <a:uLnTx/>
                <a:uFillTx/>
                <a:latin typeface="Calibri"/>
                <a:ea typeface="Calibri"/>
                <a:cs typeface="Calibri"/>
                <a:sym typeface="Calibri"/>
              </a:rPr>
              <a:t>Jal - </a:t>
            </a:r>
            <a:r>
              <a:rPr kumimoji="0" lang="en-IN" sz="1800" b="0" i="0" u="none" strike="noStrike" kern="1200" cap="none" spc="0" normalizeH="0" baseline="0" noProof="0" dirty="0" err="1">
                <a:ln>
                  <a:noFill/>
                </a:ln>
                <a:solidFill>
                  <a:prstClr val="black"/>
                </a:solidFill>
                <a:effectLst/>
                <a:uLnTx/>
                <a:uFillTx/>
                <a:latin typeface="Calibri"/>
                <a:ea typeface="Calibri"/>
                <a:cs typeface="Calibri"/>
                <a:sym typeface="Calibri"/>
              </a:rPr>
              <a:t>Kabadiwalah</a:t>
            </a:r>
            <a:r>
              <a:rPr kumimoji="0" lang="en-IN" sz="1800" b="0" i="0" u="none" strike="noStrike" kern="1200" cap="none" spc="0" normalizeH="0" baseline="0" noProof="0" dirty="0">
                <a:ln>
                  <a:noFill/>
                </a:ln>
                <a:solidFill>
                  <a:prstClr val="black"/>
                </a:solidFill>
                <a:effectLst/>
                <a:uLnTx/>
                <a:uFillTx/>
                <a:latin typeface="Calibri"/>
                <a:ea typeface="Calibri"/>
                <a:cs typeface="Calibri"/>
                <a:sym typeface="Calibri"/>
              </a:rPr>
              <a:t> (A floating garbage collection system for rivers) </a:t>
            </a:r>
          </a:p>
        </p:txBody>
      </p:sp>
      <p:pic>
        <p:nvPicPr>
          <p:cNvPr id="14" name="Picture 2">
            <a:extLst>
              <a:ext uri="{FF2B5EF4-FFF2-40B4-BE49-F238E27FC236}">
                <a16:creationId xmlns:a16="http://schemas.microsoft.com/office/drawing/2014/main" id="{07A80048-BB69-428E-9820-82357B472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0" y="3943"/>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JOB POST: Professors at Indian Institute of Technology [IIT], Delhi:  Applications Open">
            <a:extLst>
              <a:ext uri="{FF2B5EF4-FFF2-40B4-BE49-F238E27FC236}">
                <a16:creationId xmlns:a16="http://schemas.microsoft.com/office/drawing/2014/main" id="{8A8C5A07-4B1D-4115-B6EF-4B9F4EB620B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7027" y="0"/>
            <a:ext cx="984973" cy="9777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FFFED08B-04F3-4F04-BF72-D2EB261A30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322" y="3468837"/>
            <a:ext cx="1978835" cy="21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AFE7201C-8A64-4DEB-A052-71013106057C}"/>
              </a:ext>
            </a:extLst>
          </p:cNvPr>
          <p:cNvSpPr txBox="1"/>
          <p:nvPr/>
        </p:nvSpPr>
        <p:spPr>
          <a:xfrm>
            <a:off x="645513" y="5664959"/>
            <a:ext cx="2641888" cy="1200329"/>
          </a:xfrm>
          <a:prstGeom prst="rect">
            <a:avLst/>
          </a:prstGeom>
          <a:noFill/>
        </p:spPr>
        <p:txBody>
          <a:bodyPr wrap="square">
            <a:spAutoFit/>
          </a:bodyPr>
          <a:lstStyle/>
          <a:p>
            <a:pPr marL="127000" marR="0" lvl="0" indent="0" algn="l" defTabSz="914400" rtl="0" eaLnBrk="1" fontAlgn="auto" latinLnBrk="0" hangingPunct="1">
              <a:lnSpc>
                <a:spcPct val="100000"/>
              </a:lnSpc>
              <a:spcBef>
                <a:spcPts val="400"/>
              </a:spcBef>
              <a:spcAft>
                <a:spcPts val="0"/>
              </a:spcAft>
              <a:buClr>
                <a:prstClr val="black"/>
              </a:buClr>
              <a:buSzPts val="1600"/>
              <a:buFontTx/>
              <a:buNone/>
              <a:tabLst/>
              <a:defRPr/>
            </a:pPr>
            <a:r>
              <a:rPr kumimoji="0" lang="en-IN" sz="1800" b="0" i="0" u="none" strike="noStrike" kern="1200" cap="none" spc="0" normalizeH="0" baseline="0" noProof="0" dirty="0">
                <a:ln>
                  <a:noFill/>
                </a:ln>
                <a:solidFill>
                  <a:prstClr val="black"/>
                </a:solidFill>
                <a:effectLst/>
                <a:uLnTx/>
                <a:uFillTx/>
                <a:latin typeface="Calibri"/>
                <a:ea typeface="Calibri"/>
                <a:cs typeface="Calibri"/>
                <a:sym typeface="Calibri"/>
              </a:rPr>
              <a:t>Business plan for up a pork/fish smoking unit with innovative electric smoker </a:t>
            </a:r>
          </a:p>
        </p:txBody>
      </p:sp>
      <p:sp>
        <p:nvSpPr>
          <p:cNvPr id="22" name="TextBox 21">
            <a:extLst>
              <a:ext uri="{FF2B5EF4-FFF2-40B4-BE49-F238E27FC236}">
                <a16:creationId xmlns:a16="http://schemas.microsoft.com/office/drawing/2014/main" id="{674F0C70-01B7-4A7E-874A-7B78BFED23BC}"/>
              </a:ext>
            </a:extLst>
          </p:cNvPr>
          <p:cNvSpPr txBox="1"/>
          <p:nvPr/>
        </p:nvSpPr>
        <p:spPr>
          <a:xfrm>
            <a:off x="5412119" y="5442349"/>
            <a:ext cx="3456335" cy="369332"/>
          </a:xfrm>
          <a:prstGeom prst="rect">
            <a:avLst/>
          </a:prstGeom>
          <a:noFill/>
        </p:spPr>
        <p:txBody>
          <a:bodyPr wrap="square">
            <a:spAutoFit/>
          </a:bodyPr>
          <a:lstStyle/>
          <a:p>
            <a:pPr marL="127000" marR="0" lvl="0" indent="0" algn="l" defTabSz="914400" rtl="0" eaLnBrk="1" fontAlgn="auto" latinLnBrk="0" hangingPunct="1">
              <a:lnSpc>
                <a:spcPct val="100000"/>
              </a:lnSpc>
              <a:spcBef>
                <a:spcPts val="400"/>
              </a:spcBef>
              <a:spcAft>
                <a:spcPts val="0"/>
              </a:spcAft>
              <a:buClr>
                <a:prstClr val="black"/>
              </a:buClr>
              <a:buSzPts val="1600"/>
              <a:buFontTx/>
              <a:buNone/>
              <a:tabLst/>
              <a:defRPr/>
            </a:pPr>
            <a:r>
              <a:rPr kumimoji="0" lang="en-IN" sz="1800" b="0" i="0" u="none" strike="noStrike" kern="1200" cap="none" spc="0" normalizeH="0" baseline="0" noProof="0" dirty="0">
                <a:ln>
                  <a:noFill/>
                </a:ln>
                <a:solidFill>
                  <a:prstClr val="black"/>
                </a:solidFill>
                <a:effectLst/>
                <a:uLnTx/>
                <a:uFillTx/>
                <a:latin typeface="Calibri"/>
                <a:ea typeface="Calibri"/>
                <a:cs typeface="Calibri"/>
                <a:sym typeface="Calibri"/>
              </a:rPr>
              <a:t>Pipeline leakage detection system </a:t>
            </a:r>
          </a:p>
        </p:txBody>
      </p:sp>
      <p:sp>
        <p:nvSpPr>
          <p:cNvPr id="18" name="TextBox 17">
            <a:extLst>
              <a:ext uri="{FF2B5EF4-FFF2-40B4-BE49-F238E27FC236}">
                <a16:creationId xmlns:a16="http://schemas.microsoft.com/office/drawing/2014/main" id="{D1715B83-CFE2-48AE-923A-3B2F884E5FE8}"/>
              </a:ext>
            </a:extLst>
          </p:cNvPr>
          <p:cNvSpPr txBox="1"/>
          <p:nvPr/>
        </p:nvSpPr>
        <p:spPr>
          <a:xfrm>
            <a:off x="270575" y="1331709"/>
            <a:ext cx="115455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Calibri"/>
                <a:ea typeface="+mn-ea"/>
                <a:cs typeface="+mn-cs"/>
              </a:rPr>
              <a:t>2 startup events and 2 technology conclaves organized in collaboration with NECTAR</a:t>
            </a:r>
          </a:p>
        </p:txBody>
      </p:sp>
      <p:sp>
        <p:nvSpPr>
          <p:cNvPr id="19" name="TextBox 18">
            <a:extLst>
              <a:ext uri="{FF2B5EF4-FFF2-40B4-BE49-F238E27FC236}">
                <a16:creationId xmlns:a16="http://schemas.microsoft.com/office/drawing/2014/main" id="{0C2DE69E-14C5-4641-9B97-CEE545933CD4}"/>
              </a:ext>
            </a:extLst>
          </p:cNvPr>
          <p:cNvSpPr txBox="1"/>
          <p:nvPr/>
        </p:nvSpPr>
        <p:spPr>
          <a:xfrm>
            <a:off x="1230111" y="192233"/>
            <a:ext cx="33440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rPr>
              <a:t>Achievements</a:t>
            </a:r>
            <a:endParaRPr kumimoji="0" lang="en-IN" sz="2400" b="0" i="0" u="none" strike="noStrike" kern="1200" cap="none" spc="0" normalizeH="0" baseline="0" noProof="0" dirty="0">
              <a:ln>
                <a:noFill/>
              </a:ln>
              <a:solidFill>
                <a:prstClr val="black"/>
              </a:solidFill>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153047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FEF9F4-79E1-459A-AAF1-FB08C42C4144}"/>
              </a:ext>
            </a:extLst>
          </p:cNvPr>
          <p:cNvSpPr txBox="1"/>
          <p:nvPr/>
        </p:nvSpPr>
        <p:spPr>
          <a:xfrm>
            <a:off x="1019400" y="144092"/>
            <a:ext cx="102175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libri" panose="020F0502020204030204"/>
                <a:ea typeface="+mn-ea"/>
                <a:cs typeface="+mn-cs"/>
              </a:rPr>
              <a:t>Tech4Seva</a:t>
            </a:r>
            <a:endParaRPr kumimoji="0" lang="en-IN" sz="28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EC83309F-396A-4813-B11D-E286C4A136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3943"/>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JOB POST: Professors at Indian Institute of Technology [IIT], Delhi:  Applications Open">
            <a:extLst>
              <a:ext uri="{FF2B5EF4-FFF2-40B4-BE49-F238E27FC236}">
                <a16:creationId xmlns:a16="http://schemas.microsoft.com/office/drawing/2014/main" id="{330703A1-521E-413B-B738-C1C6657C8D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7027" y="0"/>
            <a:ext cx="984973" cy="9777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75DBCC-06F1-43FB-A4F3-08B2DC76CE9B}"/>
              </a:ext>
            </a:extLst>
          </p:cNvPr>
          <p:cNvSpPr txBox="1"/>
          <p:nvPr/>
        </p:nvSpPr>
        <p:spPr>
          <a:xfrm>
            <a:off x="639102" y="1138067"/>
            <a:ext cx="11560628" cy="52322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 sz="1400" b="0" i="1" u="none" strike="noStrike" kern="1200" cap="none" spc="0" normalizeH="0" baseline="0" noProof="0" dirty="0">
                <a:ln>
                  <a:noFill/>
                </a:ln>
                <a:solidFill>
                  <a:srgbClr val="0000FF"/>
                </a:solidFill>
                <a:effectLst/>
                <a:uLnTx/>
                <a:uFillTx/>
                <a:latin typeface="Calibri" panose="020F0502020204030204"/>
                <a:ea typeface="Times New Roman"/>
                <a:cs typeface="Times New Roman"/>
                <a:sym typeface="Times New Roman"/>
              </a:rPr>
              <a:t>Tech4Seva is a tool to bring corporates, research agencies, NGOs, voluntary organizations and grass-roots level practitioners on a common platform to address the national developmental challenges</a:t>
            </a:r>
            <a:endParaRPr kumimoji="0" lang="en-IN" sz="1400" b="0" i="1" u="none" strike="noStrike" kern="1200" cap="none" spc="0" normalizeH="0" baseline="0" noProof="0" dirty="0">
              <a:ln>
                <a:noFill/>
              </a:ln>
              <a:solidFill>
                <a:srgbClr val="0000FF"/>
              </a:solidFill>
              <a:effectLst/>
              <a:uLnTx/>
              <a:uFillTx/>
              <a:latin typeface="Calibri" panose="020F0502020204030204"/>
              <a:ea typeface="+mn-ea"/>
              <a:cs typeface="+mn-cs"/>
            </a:endParaRPr>
          </a:p>
        </p:txBody>
      </p:sp>
      <p:cxnSp>
        <p:nvCxnSpPr>
          <p:cNvPr id="8" name="Google Shape;327;p21"/>
          <p:cNvCxnSpPr/>
          <p:nvPr/>
        </p:nvCxnSpPr>
        <p:spPr>
          <a:xfrm>
            <a:off x="7265074" y="2334153"/>
            <a:ext cx="21900" cy="4075500"/>
          </a:xfrm>
          <a:prstGeom prst="straightConnector1">
            <a:avLst/>
          </a:prstGeom>
          <a:noFill/>
          <a:ln w="19050" cap="flat" cmpd="sng">
            <a:solidFill>
              <a:srgbClr val="38761D"/>
            </a:solidFill>
            <a:prstDash val="solid"/>
            <a:round/>
            <a:headEnd type="none" w="sm" len="sm"/>
            <a:tailEnd type="none" w="sm" len="sm"/>
          </a:ln>
        </p:spPr>
      </p:cxnSp>
      <p:pic>
        <p:nvPicPr>
          <p:cNvPr id="9" name="Google Shape;328;p21"/>
          <p:cNvPicPr preferRelativeResize="0"/>
          <p:nvPr/>
        </p:nvPicPr>
        <p:blipFill rotWithShape="1">
          <a:blip r:embed="rId5">
            <a:alphaModFix/>
          </a:blip>
          <a:srcRect/>
          <a:stretch/>
        </p:blipFill>
        <p:spPr>
          <a:xfrm>
            <a:off x="514174" y="3049975"/>
            <a:ext cx="1926050" cy="1679375"/>
          </a:xfrm>
          <a:prstGeom prst="rect">
            <a:avLst/>
          </a:prstGeom>
          <a:noFill/>
          <a:ln>
            <a:noFill/>
          </a:ln>
        </p:spPr>
      </p:pic>
      <p:pic>
        <p:nvPicPr>
          <p:cNvPr id="10" name="Google Shape;329;p21"/>
          <p:cNvPicPr preferRelativeResize="0"/>
          <p:nvPr/>
        </p:nvPicPr>
        <p:blipFill rotWithShape="1">
          <a:blip r:embed="rId6">
            <a:alphaModFix/>
          </a:blip>
          <a:srcRect/>
          <a:stretch/>
        </p:blipFill>
        <p:spPr>
          <a:xfrm>
            <a:off x="514174" y="4835340"/>
            <a:ext cx="1926050" cy="1602913"/>
          </a:xfrm>
          <a:prstGeom prst="rect">
            <a:avLst/>
          </a:prstGeom>
          <a:noFill/>
          <a:ln>
            <a:noFill/>
          </a:ln>
        </p:spPr>
      </p:pic>
      <p:pic>
        <p:nvPicPr>
          <p:cNvPr id="13" name="Google Shape;332;p21" descr="Tech4Seva: IIT conference for bringing tech to the marginalised...."/>
          <p:cNvPicPr preferRelativeResize="0"/>
          <p:nvPr/>
        </p:nvPicPr>
        <p:blipFill rotWithShape="1">
          <a:blip r:embed="rId7">
            <a:alphaModFix/>
          </a:blip>
          <a:srcRect l="5413" t="9536" r="5980" b="63333"/>
          <a:stretch/>
        </p:blipFill>
        <p:spPr>
          <a:xfrm>
            <a:off x="783771" y="2326486"/>
            <a:ext cx="2394467" cy="637050"/>
          </a:xfrm>
          <a:prstGeom prst="rect">
            <a:avLst/>
          </a:prstGeom>
          <a:noFill/>
          <a:ln>
            <a:noFill/>
          </a:ln>
        </p:spPr>
      </p:pic>
      <p:pic>
        <p:nvPicPr>
          <p:cNvPr id="14" name="Google Shape;333;p21" descr="Tech4Seva: IIT conference for bringing tech to the marginalised...."/>
          <p:cNvPicPr preferRelativeResize="0"/>
          <p:nvPr/>
        </p:nvPicPr>
        <p:blipFill rotWithShape="1">
          <a:blip r:embed="rId7">
            <a:alphaModFix/>
          </a:blip>
          <a:srcRect l="30" t="49387" r="-28" b="4813"/>
          <a:stretch/>
        </p:blipFill>
        <p:spPr>
          <a:xfrm>
            <a:off x="3438673" y="2411277"/>
            <a:ext cx="1869197" cy="591428"/>
          </a:xfrm>
          <a:prstGeom prst="rect">
            <a:avLst/>
          </a:prstGeom>
          <a:noFill/>
          <a:ln>
            <a:noFill/>
          </a:ln>
        </p:spPr>
      </p:pic>
      <p:pic>
        <p:nvPicPr>
          <p:cNvPr id="15" name="Google Shape;334;p21" descr="Tech4Seva: IIT conference for bringing tech to the marginalised...."/>
          <p:cNvPicPr preferRelativeResize="0"/>
          <p:nvPr/>
        </p:nvPicPr>
        <p:blipFill rotWithShape="1">
          <a:blip r:embed="rId7">
            <a:alphaModFix/>
          </a:blip>
          <a:srcRect l="30" t="49387" r="-28" b="4813"/>
          <a:stretch/>
        </p:blipFill>
        <p:spPr>
          <a:xfrm>
            <a:off x="10281990" y="2334155"/>
            <a:ext cx="1795754" cy="637020"/>
          </a:xfrm>
          <a:prstGeom prst="rect">
            <a:avLst/>
          </a:prstGeom>
          <a:noFill/>
          <a:ln>
            <a:noFill/>
          </a:ln>
        </p:spPr>
      </p:pic>
      <p:sp>
        <p:nvSpPr>
          <p:cNvPr id="16" name="Google Shape;335;p21"/>
          <p:cNvSpPr txBox="1"/>
          <p:nvPr/>
        </p:nvSpPr>
        <p:spPr>
          <a:xfrm>
            <a:off x="3019371" y="1923421"/>
            <a:ext cx="1353900" cy="246300"/>
          </a:xfrm>
          <a:prstGeom prst="rect">
            <a:avLst/>
          </a:prstGeom>
          <a:gradFill>
            <a:gsLst>
              <a:gs pos="0">
                <a:srgbClr val="D8D8D8"/>
              </a:gs>
              <a:gs pos="100000">
                <a:srgbClr val="979797"/>
              </a:gs>
            </a:gsLst>
            <a:path path="circle">
              <a:fillToRect l="50000" t="50000" r="50000" b="50000"/>
            </a:path>
            <a:tileRect/>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000"/>
              <a:buFont typeface="Arial"/>
              <a:buNone/>
              <a:tabLst/>
              <a:defRPr/>
            </a:pPr>
            <a:r>
              <a:rPr kumimoji="0" lang="en" sz="1000" b="1" i="0" u="none" strike="noStrike" kern="1200" cap="none" spc="0" normalizeH="0" baseline="0" noProof="0">
                <a:ln>
                  <a:noFill/>
                </a:ln>
                <a:solidFill>
                  <a:prstClr val="black"/>
                </a:solidFill>
                <a:effectLst/>
                <a:uLnTx/>
                <a:uFillTx/>
                <a:latin typeface="Calibri"/>
                <a:ea typeface="Calibri"/>
                <a:cs typeface="Calibri"/>
                <a:sym typeface="Calibri"/>
              </a:rPr>
              <a:t>TECH4SEVA 2019</a:t>
            </a:r>
            <a:endParaRPr kumimoji="0" sz="1000" b="1" i="0" u="none" strike="noStrike" kern="1200" cap="none" spc="0" normalizeH="0" baseline="0" noProof="0">
              <a:ln>
                <a:noFill/>
              </a:ln>
              <a:solidFill>
                <a:srgbClr val="2F2F2F"/>
              </a:solidFill>
              <a:effectLst/>
              <a:uLnTx/>
              <a:uFillTx/>
              <a:latin typeface="Calibri"/>
              <a:ea typeface="Calibri"/>
              <a:cs typeface="Calibri"/>
              <a:sym typeface="Calibri"/>
            </a:endParaRPr>
          </a:p>
        </p:txBody>
      </p:sp>
      <p:sp>
        <p:nvSpPr>
          <p:cNvPr id="17" name="Google Shape;336;p21"/>
          <p:cNvSpPr txBox="1"/>
          <p:nvPr/>
        </p:nvSpPr>
        <p:spPr>
          <a:xfrm>
            <a:off x="8951199" y="1840120"/>
            <a:ext cx="1353900" cy="246300"/>
          </a:xfrm>
          <a:prstGeom prst="rect">
            <a:avLst/>
          </a:prstGeom>
          <a:gradFill>
            <a:gsLst>
              <a:gs pos="0">
                <a:srgbClr val="D8D8D8"/>
              </a:gs>
              <a:gs pos="100000">
                <a:srgbClr val="979797"/>
              </a:gs>
            </a:gsLst>
            <a:path path="circle">
              <a:fillToRect l="50000" t="50000" r="50000" b="50000"/>
            </a:path>
            <a:tileRect/>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000"/>
              <a:buFont typeface="Arial"/>
              <a:buNone/>
              <a:tabLst/>
              <a:defRPr/>
            </a:pPr>
            <a:r>
              <a:rPr kumimoji="0" lang="en" sz="1000" b="1" i="0" u="none" strike="noStrike" kern="1200" cap="none" spc="0" normalizeH="0" baseline="0" noProof="0">
                <a:ln>
                  <a:noFill/>
                </a:ln>
                <a:solidFill>
                  <a:prstClr val="black"/>
                </a:solidFill>
                <a:effectLst/>
                <a:uLnTx/>
                <a:uFillTx/>
                <a:latin typeface="Calibri"/>
                <a:ea typeface="Calibri"/>
                <a:cs typeface="Calibri"/>
                <a:sym typeface="Calibri"/>
              </a:rPr>
              <a:t>TECH4SEVA 2021</a:t>
            </a:r>
            <a:endParaRPr kumimoji="0" sz="1000" b="1" i="0" u="none" strike="noStrike" kern="1200" cap="none" spc="0" normalizeH="0" baseline="0" noProof="0">
              <a:ln>
                <a:noFill/>
              </a:ln>
              <a:solidFill>
                <a:srgbClr val="2F2F2F"/>
              </a:solidFill>
              <a:effectLst/>
              <a:uLnTx/>
              <a:uFillTx/>
              <a:latin typeface="Calibri"/>
              <a:ea typeface="Calibri"/>
              <a:cs typeface="Calibri"/>
              <a:sym typeface="Calibri"/>
            </a:endParaRPr>
          </a:p>
        </p:txBody>
      </p:sp>
      <p:pic>
        <p:nvPicPr>
          <p:cNvPr id="18" name="Google Shape;337;p21" descr="Tech4Seva: IIT conference for bringing tech to the marginalised...."/>
          <p:cNvPicPr preferRelativeResize="0"/>
          <p:nvPr/>
        </p:nvPicPr>
        <p:blipFill rotWithShape="1">
          <a:blip r:embed="rId7">
            <a:alphaModFix/>
          </a:blip>
          <a:srcRect l="5413" t="9536" r="5980" b="63333"/>
          <a:stretch/>
        </p:blipFill>
        <p:spPr>
          <a:xfrm>
            <a:off x="7385284" y="2321336"/>
            <a:ext cx="2137080" cy="637050"/>
          </a:xfrm>
          <a:prstGeom prst="rect">
            <a:avLst/>
          </a:prstGeom>
          <a:noFill/>
          <a:ln>
            <a:noFill/>
          </a:ln>
        </p:spPr>
      </p:pic>
      <p:pic>
        <p:nvPicPr>
          <p:cNvPr id="19" name="Google Shape;338;p21"/>
          <p:cNvPicPr preferRelativeResize="0"/>
          <p:nvPr/>
        </p:nvPicPr>
        <p:blipFill rotWithShape="1">
          <a:blip r:embed="rId8">
            <a:alphaModFix/>
          </a:blip>
          <a:srcRect/>
          <a:stretch/>
        </p:blipFill>
        <p:spPr>
          <a:xfrm>
            <a:off x="9627595" y="2358853"/>
            <a:ext cx="549164" cy="637025"/>
          </a:xfrm>
          <a:prstGeom prst="rect">
            <a:avLst/>
          </a:prstGeom>
          <a:noFill/>
          <a:ln>
            <a:noFill/>
          </a:ln>
        </p:spPr>
      </p:pic>
      <p:pic>
        <p:nvPicPr>
          <p:cNvPr id="20" name="Google Shape;339;p21"/>
          <p:cNvPicPr preferRelativeResize="0"/>
          <p:nvPr/>
        </p:nvPicPr>
        <p:blipFill rotWithShape="1">
          <a:blip r:embed="rId9">
            <a:alphaModFix/>
          </a:blip>
          <a:srcRect/>
          <a:stretch/>
        </p:blipFill>
        <p:spPr>
          <a:xfrm>
            <a:off x="7408148" y="3132887"/>
            <a:ext cx="2348647" cy="1531147"/>
          </a:xfrm>
          <a:prstGeom prst="rect">
            <a:avLst/>
          </a:prstGeom>
          <a:noFill/>
          <a:ln>
            <a:noFill/>
          </a:ln>
        </p:spPr>
      </p:pic>
      <p:pic>
        <p:nvPicPr>
          <p:cNvPr id="21" name="Google Shape;340;p21"/>
          <p:cNvPicPr preferRelativeResize="0"/>
          <p:nvPr/>
        </p:nvPicPr>
        <p:blipFill rotWithShape="1">
          <a:blip r:embed="rId10">
            <a:alphaModFix/>
          </a:blip>
          <a:srcRect/>
          <a:stretch/>
        </p:blipFill>
        <p:spPr>
          <a:xfrm>
            <a:off x="9812655" y="3132888"/>
            <a:ext cx="2238964" cy="1531146"/>
          </a:xfrm>
          <a:prstGeom prst="rect">
            <a:avLst/>
          </a:prstGeom>
          <a:noFill/>
          <a:ln>
            <a:noFill/>
          </a:ln>
        </p:spPr>
      </p:pic>
      <p:sp>
        <p:nvSpPr>
          <p:cNvPr id="22" name="Google Shape;341;p21"/>
          <p:cNvSpPr txBox="1"/>
          <p:nvPr/>
        </p:nvSpPr>
        <p:spPr>
          <a:xfrm>
            <a:off x="7385284" y="4360497"/>
            <a:ext cx="4947595" cy="1025122"/>
          </a:xfrm>
          <a:prstGeom prst="rect">
            <a:avLst/>
          </a:prstGeom>
          <a:noFill/>
          <a:ln>
            <a:noFill/>
          </a:ln>
        </p:spPr>
        <p:txBody>
          <a:bodyPr spcFirstLastPara="1" wrap="square" lIns="91425" tIns="91425" rIns="91425" bIns="91425" anchor="t" anchorCtr="0">
            <a:spAutoFit/>
          </a:bodyPr>
          <a:lstStyle/>
          <a:p>
            <a:pPr marL="0" marR="304500" lvl="0" indent="0" algn="just" defTabSz="914400" rtl="0" eaLnBrk="1" fontAlgn="auto" latinLnBrk="0" hangingPunct="1">
              <a:lnSpc>
                <a:spcPct val="115360"/>
              </a:lnSpc>
              <a:spcBef>
                <a:spcPts val="2033"/>
              </a:spcBef>
              <a:spcAft>
                <a:spcPts val="0"/>
              </a:spcAft>
              <a:buClr>
                <a:srgbClr val="000000"/>
              </a:buClr>
              <a:buSzPts val="700"/>
              <a:buFontTx/>
              <a:buNone/>
              <a:tabLst/>
              <a:defRPr/>
            </a:pPr>
            <a:r>
              <a:rPr kumimoji="0" lang="en" sz="11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rPr>
              <a:t>Four-day virtual exhibition was organised as part of the programme. Various technologies developed by prestigious organisations, start-ups, industries and individuals were demonstrated and showcased during this Expo. </a:t>
            </a:r>
            <a:endParaRPr kumimoji="0" sz="1100" b="0" i="0" u="none" strike="noStrike" kern="1200" cap="none" spc="0" normalizeH="0" baseline="0" noProof="0" dirty="0">
              <a:ln>
                <a:noFill/>
              </a:ln>
              <a:solidFill>
                <a:prstClr val="black"/>
              </a:solidFill>
              <a:effectLst/>
              <a:uLnTx/>
              <a:uFillTx/>
              <a:latin typeface="Calibri" panose="020F0502020204030204"/>
              <a:ea typeface="Montserrat"/>
              <a:cs typeface="Montserrat"/>
              <a:sym typeface="Montserrat"/>
            </a:endParaRPr>
          </a:p>
        </p:txBody>
      </p:sp>
      <p:sp>
        <p:nvSpPr>
          <p:cNvPr id="24" name="Google Shape;343;p21"/>
          <p:cNvSpPr txBox="1"/>
          <p:nvPr/>
        </p:nvSpPr>
        <p:spPr>
          <a:xfrm>
            <a:off x="7371382" y="5798754"/>
            <a:ext cx="1002731" cy="553968"/>
          </a:xfrm>
          <a:prstGeom prst="rect">
            <a:avLst/>
          </a:prstGeom>
          <a:solidFill>
            <a:schemeClr val="lt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1200" b="1" i="0" u="none" strike="noStrike" kern="1200" cap="none" spc="0" normalizeH="0" baseline="0" noProof="0" dirty="0">
                <a:ln>
                  <a:noFill/>
                </a:ln>
                <a:solidFill>
                  <a:srgbClr val="004AAD"/>
                </a:solidFill>
                <a:effectLst/>
                <a:uLnTx/>
                <a:uFillTx/>
                <a:latin typeface="Calibri"/>
                <a:ea typeface="Calibri"/>
                <a:cs typeface="Calibri"/>
                <a:sym typeface="Calibri"/>
              </a:rPr>
              <a:t>Affordable </a:t>
            </a:r>
            <a:endParaRPr kumimoji="0" sz="1200" b="1" i="0" u="none" strike="noStrike" kern="1200" cap="none" spc="0" normalizeH="0" baseline="0" noProof="0" dirty="0">
              <a:ln>
                <a:noFill/>
              </a:ln>
              <a:solidFill>
                <a:srgbClr val="004AA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1200" b="1" i="0" u="none" strike="noStrike" kern="1200" cap="none" spc="0" normalizeH="0" baseline="0" noProof="0" dirty="0">
                <a:ln>
                  <a:noFill/>
                </a:ln>
                <a:solidFill>
                  <a:srgbClr val="004AAD"/>
                </a:solidFill>
                <a:effectLst/>
                <a:uLnTx/>
                <a:uFillTx/>
                <a:latin typeface="Calibri"/>
                <a:ea typeface="Calibri"/>
                <a:cs typeface="Calibri"/>
                <a:sym typeface="Calibri"/>
              </a:rPr>
              <a:t>Healthcare</a:t>
            </a: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25" name="Google Shape;344;p21"/>
          <p:cNvSpPr txBox="1"/>
          <p:nvPr/>
        </p:nvSpPr>
        <p:spPr>
          <a:xfrm>
            <a:off x="9683399" y="5635993"/>
            <a:ext cx="1425492" cy="548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200"/>
              </a:spcBef>
              <a:spcAft>
                <a:spcPts val="1200"/>
              </a:spcAft>
              <a:buClr>
                <a:srgbClr val="000000"/>
              </a:buClr>
              <a:buSzPts val="935"/>
              <a:buFont typeface="Arial"/>
              <a:buNone/>
              <a:tabLst/>
              <a:defRPr/>
            </a:pPr>
            <a:r>
              <a:rPr kumimoji="0" lang="en" sz="1200" b="1" i="0" u="none" strike="noStrike" kern="1200" cap="none" spc="0" normalizeH="0" baseline="0" noProof="0" dirty="0">
                <a:ln>
                  <a:noFill/>
                </a:ln>
                <a:solidFill>
                  <a:srgbClr val="004AAD"/>
                </a:solidFill>
                <a:effectLst/>
                <a:uLnTx/>
                <a:uFillTx/>
                <a:latin typeface="Calibri"/>
                <a:ea typeface="Calibri"/>
                <a:cs typeface="Calibri"/>
                <a:sym typeface="Calibri"/>
              </a:rPr>
              <a:t>Atmanirbhar Bharat: Promotion  Applied Research into Employment &amp; Entrepreneurship</a:t>
            </a:r>
            <a:endParaRPr kumimoji="0" sz="1200" b="1" i="0" u="none" strike="noStrike" kern="1200" cap="none" spc="0" normalizeH="0" baseline="0" noProof="0" dirty="0">
              <a:ln>
                <a:noFill/>
              </a:ln>
              <a:solidFill>
                <a:srgbClr val="004AAD"/>
              </a:solidFill>
              <a:effectLst/>
              <a:uLnTx/>
              <a:uFillTx/>
              <a:latin typeface="Calibri"/>
              <a:ea typeface="Calibri"/>
              <a:cs typeface="Calibri"/>
              <a:sym typeface="Calibri"/>
            </a:endParaRPr>
          </a:p>
        </p:txBody>
      </p:sp>
      <p:sp>
        <p:nvSpPr>
          <p:cNvPr id="26" name="Google Shape;345;p21"/>
          <p:cNvSpPr txBox="1"/>
          <p:nvPr/>
        </p:nvSpPr>
        <p:spPr>
          <a:xfrm>
            <a:off x="8493090" y="5630139"/>
            <a:ext cx="1053728" cy="1231076"/>
          </a:xfrm>
          <a:prstGeom prst="rect">
            <a:avLst/>
          </a:prstGeom>
          <a:solidFill>
            <a:schemeClr val="lt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200"/>
              </a:spcBef>
              <a:spcAft>
                <a:spcPts val="1200"/>
              </a:spcAft>
              <a:buClr>
                <a:srgbClr val="000000"/>
              </a:buClr>
              <a:buSzPts val="700"/>
              <a:buFont typeface="Arial"/>
              <a:buNone/>
              <a:tabLst/>
              <a:defRPr/>
            </a:pPr>
            <a:r>
              <a:rPr kumimoji="0" lang="en" sz="1200" b="1" i="0" u="none" strike="noStrike" kern="1200" cap="none" spc="0" normalizeH="0" baseline="0" noProof="0" dirty="0">
                <a:ln>
                  <a:noFill/>
                </a:ln>
                <a:solidFill>
                  <a:srgbClr val="004AAD"/>
                </a:solidFill>
                <a:effectLst/>
                <a:uLnTx/>
                <a:uFillTx/>
                <a:latin typeface="Calibri"/>
                <a:ea typeface="Calibri"/>
                <a:cs typeface="Calibri"/>
                <a:sym typeface="Calibri"/>
              </a:rPr>
              <a:t>Environment Friendly and Sustainable Technologies</a:t>
            </a:r>
            <a:endParaRPr kumimoji="0" sz="1200" b="1" i="0" u="none" strike="noStrike" kern="1200" cap="none" spc="0" normalizeH="0" baseline="0" noProof="0" dirty="0">
              <a:ln>
                <a:noFill/>
              </a:ln>
              <a:solidFill>
                <a:srgbClr val="004AAD"/>
              </a:solidFill>
              <a:effectLst/>
              <a:uLnTx/>
              <a:uFillTx/>
              <a:latin typeface="Calibri"/>
              <a:ea typeface="Calibri"/>
              <a:cs typeface="Calibri"/>
              <a:sym typeface="Calibri"/>
            </a:endParaRPr>
          </a:p>
        </p:txBody>
      </p:sp>
      <p:sp>
        <p:nvSpPr>
          <p:cNvPr id="27" name="Google Shape;346;p21"/>
          <p:cNvSpPr txBox="1"/>
          <p:nvPr/>
        </p:nvSpPr>
        <p:spPr>
          <a:xfrm>
            <a:off x="11179867" y="5770048"/>
            <a:ext cx="1059373" cy="923299"/>
          </a:xfrm>
          <a:prstGeom prst="rect">
            <a:avLst/>
          </a:prstGeom>
          <a:solidFill>
            <a:schemeClr val="lt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 sz="1200" b="1" i="0" u="none" strike="noStrike" kern="1200" cap="none" spc="0" normalizeH="0" baseline="0" noProof="0" dirty="0">
                <a:ln>
                  <a:noFill/>
                </a:ln>
                <a:solidFill>
                  <a:srgbClr val="004AAD"/>
                </a:solidFill>
                <a:effectLst/>
                <a:uLnTx/>
                <a:uFillTx/>
                <a:latin typeface="Calibri"/>
                <a:ea typeface="Calibri"/>
                <a:cs typeface="Calibri"/>
                <a:sym typeface="Calibri"/>
              </a:rPr>
              <a:t>Innovation &amp; Technology </a:t>
            </a:r>
            <a:endParaRPr kumimoji="0" sz="1200" b="1" i="0" u="none" strike="noStrike" kern="1200" cap="none" spc="0" normalizeH="0" baseline="0" noProof="0" dirty="0">
              <a:ln>
                <a:noFill/>
              </a:ln>
              <a:solidFill>
                <a:srgbClr val="004AAD"/>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700"/>
              <a:buFont typeface="Arial"/>
              <a:buNone/>
              <a:tabLst/>
              <a:defRPr/>
            </a:pPr>
            <a:r>
              <a:rPr kumimoji="0" lang="en" sz="1200" b="1" i="0" u="none" strike="noStrike" kern="1200" cap="none" spc="0" normalizeH="0" baseline="0" noProof="0" dirty="0">
                <a:ln>
                  <a:noFill/>
                </a:ln>
                <a:solidFill>
                  <a:srgbClr val="004AAD"/>
                </a:solidFill>
                <a:effectLst/>
                <a:uLnTx/>
                <a:uFillTx/>
                <a:latin typeface="Calibri"/>
                <a:ea typeface="Calibri"/>
                <a:cs typeface="Calibri"/>
                <a:sym typeface="Calibri"/>
              </a:rPr>
              <a:t>for Health &amp; Wellness</a:t>
            </a:r>
            <a:endParaRPr kumimoji="0" sz="12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pic>
        <p:nvPicPr>
          <p:cNvPr id="29" name="Google Shape;130;p8">
            <a:extLst>
              <a:ext uri="{FF2B5EF4-FFF2-40B4-BE49-F238E27FC236}">
                <a16:creationId xmlns:a16="http://schemas.microsoft.com/office/drawing/2014/main" id="{07C42E3B-D614-4D3E-8065-C8D91824B549}"/>
              </a:ext>
            </a:extLst>
          </p:cNvPr>
          <p:cNvPicPr preferRelativeResize="0"/>
          <p:nvPr/>
        </p:nvPicPr>
        <p:blipFill rotWithShape="1">
          <a:blip r:embed="rId11">
            <a:alphaModFix/>
          </a:blip>
          <a:srcRect l="1750" r="65988" b="29349"/>
          <a:stretch/>
        </p:blipFill>
        <p:spPr>
          <a:xfrm>
            <a:off x="5671248" y="2729134"/>
            <a:ext cx="1541417" cy="1160528"/>
          </a:xfrm>
          <a:prstGeom prst="rect">
            <a:avLst/>
          </a:prstGeom>
          <a:noFill/>
          <a:ln>
            <a:noFill/>
          </a:ln>
        </p:spPr>
      </p:pic>
      <p:sp>
        <p:nvSpPr>
          <p:cNvPr id="30" name="Rectangle 29">
            <a:extLst>
              <a:ext uri="{FF2B5EF4-FFF2-40B4-BE49-F238E27FC236}">
                <a16:creationId xmlns:a16="http://schemas.microsoft.com/office/drawing/2014/main" id="{BACF68B3-A842-4B56-AC82-15A9F774A6D0}"/>
              </a:ext>
            </a:extLst>
          </p:cNvPr>
          <p:cNvSpPr/>
          <p:nvPr/>
        </p:nvSpPr>
        <p:spPr>
          <a:xfrm rot="5400000">
            <a:off x="7872126" y="4963133"/>
            <a:ext cx="342899" cy="1257300"/>
          </a:xfrm>
          <a:prstGeom prst="rect">
            <a:avLst/>
          </a:prstGeom>
          <a:solidFill>
            <a:srgbClr val="F6B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4E2F580-4226-4F79-A835-288EFCFB6E15}"/>
              </a:ext>
            </a:extLst>
          </p:cNvPr>
          <p:cNvSpPr txBox="1"/>
          <p:nvPr/>
        </p:nvSpPr>
        <p:spPr>
          <a:xfrm>
            <a:off x="7663253" y="5440909"/>
            <a:ext cx="10917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THEMES</a:t>
            </a:r>
            <a:endParaRPr kumimoji="0" lang="en-IN"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Google Shape;130;p8">
            <a:extLst>
              <a:ext uri="{FF2B5EF4-FFF2-40B4-BE49-F238E27FC236}">
                <a16:creationId xmlns:a16="http://schemas.microsoft.com/office/drawing/2014/main" id="{07C42E3B-D614-4D3E-8065-C8D91824B549}"/>
              </a:ext>
            </a:extLst>
          </p:cNvPr>
          <p:cNvPicPr preferRelativeResize="0"/>
          <p:nvPr/>
        </p:nvPicPr>
        <p:blipFill rotWithShape="1">
          <a:blip r:embed="rId11">
            <a:alphaModFix/>
          </a:blip>
          <a:srcRect l="33681" r="34330" b="24199"/>
          <a:stretch/>
        </p:blipFill>
        <p:spPr>
          <a:xfrm>
            <a:off x="5669599" y="3889662"/>
            <a:ext cx="1528354" cy="1245126"/>
          </a:xfrm>
          <a:prstGeom prst="rect">
            <a:avLst/>
          </a:prstGeom>
          <a:noFill/>
          <a:ln>
            <a:noFill/>
          </a:ln>
        </p:spPr>
      </p:pic>
      <p:pic>
        <p:nvPicPr>
          <p:cNvPr id="33" name="Google Shape;130;p8">
            <a:extLst>
              <a:ext uri="{FF2B5EF4-FFF2-40B4-BE49-F238E27FC236}">
                <a16:creationId xmlns:a16="http://schemas.microsoft.com/office/drawing/2014/main" id="{07C42E3B-D614-4D3E-8065-C8D91824B549}"/>
              </a:ext>
            </a:extLst>
          </p:cNvPr>
          <p:cNvPicPr preferRelativeResize="0"/>
          <p:nvPr/>
        </p:nvPicPr>
        <p:blipFill rotWithShape="1">
          <a:blip r:embed="rId11">
            <a:alphaModFix/>
          </a:blip>
          <a:srcRect l="66078"/>
          <a:stretch/>
        </p:blipFill>
        <p:spPr>
          <a:xfrm>
            <a:off x="5663941" y="5110828"/>
            <a:ext cx="1620694" cy="1642627"/>
          </a:xfrm>
          <a:prstGeom prst="rect">
            <a:avLst/>
          </a:prstGeom>
          <a:noFill/>
          <a:ln>
            <a:noFill/>
          </a:ln>
        </p:spPr>
      </p:pic>
      <p:sp>
        <p:nvSpPr>
          <p:cNvPr id="34" name="Rectangle 33">
            <a:extLst>
              <a:ext uri="{FF2B5EF4-FFF2-40B4-BE49-F238E27FC236}">
                <a16:creationId xmlns:a16="http://schemas.microsoft.com/office/drawing/2014/main" id="{BACF68B3-A842-4B56-AC82-15A9F774A6D0}"/>
              </a:ext>
            </a:extLst>
          </p:cNvPr>
          <p:cNvSpPr/>
          <p:nvPr/>
        </p:nvSpPr>
        <p:spPr>
          <a:xfrm rot="5400000">
            <a:off x="6288662" y="1872358"/>
            <a:ext cx="342899" cy="1257300"/>
          </a:xfrm>
          <a:prstGeom prst="rect">
            <a:avLst/>
          </a:prstGeom>
          <a:solidFill>
            <a:srgbClr val="F6B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4E2F580-4226-4F79-A835-288EFCFB6E15}"/>
              </a:ext>
            </a:extLst>
          </p:cNvPr>
          <p:cNvSpPr txBox="1"/>
          <p:nvPr/>
        </p:nvSpPr>
        <p:spPr>
          <a:xfrm>
            <a:off x="6079789" y="2350134"/>
            <a:ext cx="10917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THEMES</a:t>
            </a:r>
            <a:endParaRPr kumimoji="0" lang="en-IN" sz="13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B730EBE-1134-C6DC-DDAD-E80BC02A07B4}"/>
              </a:ext>
            </a:extLst>
          </p:cNvPr>
          <p:cNvPicPr>
            <a:picLocks noChangeAspect="1"/>
          </p:cNvPicPr>
          <p:nvPr/>
        </p:nvPicPr>
        <p:blipFill>
          <a:blip r:embed="rId12"/>
          <a:stretch>
            <a:fillRect/>
          </a:stretch>
        </p:blipFill>
        <p:spPr>
          <a:xfrm>
            <a:off x="203721" y="1812211"/>
            <a:ext cx="7031627" cy="5041846"/>
          </a:xfrm>
          <a:prstGeom prst="rect">
            <a:avLst/>
          </a:prstGeom>
        </p:spPr>
      </p:pic>
    </p:spTree>
    <p:extLst>
      <p:ext uri="{BB962C8B-B14F-4D97-AF65-F5344CB8AC3E}">
        <p14:creationId xmlns:p14="http://schemas.microsoft.com/office/powerpoint/2010/main" val="2105160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hatma Gandhi Quote: “The future of India lies in its villages.”"/>
          <p:cNvPicPr>
            <a:picLocks noChangeAspect="1" noChangeArrowheads="1"/>
          </p:cNvPicPr>
          <p:nvPr/>
        </p:nvPicPr>
        <p:blipFill rotWithShape="1">
          <a:blip r:embed="rId2">
            <a:extLst>
              <a:ext uri="{28A0092B-C50C-407E-A947-70E740481C1C}">
                <a14:useLocalDpi xmlns:a14="http://schemas.microsoft.com/office/drawing/2010/main" val="0"/>
              </a:ext>
            </a:extLst>
          </a:blip>
          <a:srcRect l="11801" t="27451" b="37255"/>
          <a:stretch/>
        </p:blipFill>
        <p:spPr bwMode="auto">
          <a:xfrm>
            <a:off x="0" y="860611"/>
            <a:ext cx="10753166" cy="2420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hatma Gandhi 150th Birth Anniversary 2019: Significance of day that  celebrates one of most striking leaders of the Indian Independence  struggle-India News , First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9645" y="860611"/>
            <a:ext cx="3672355" cy="24204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44553" y="5257799"/>
            <a:ext cx="5177118" cy="1200329"/>
          </a:xfrm>
          <a:prstGeom prst="rect">
            <a:avLst/>
          </a:prstGeom>
          <a:noFill/>
        </p:spPr>
        <p:txBody>
          <a:bodyPr wrap="square" rtlCol="0">
            <a:spAutoFit/>
          </a:bodyPr>
          <a:lstStyle/>
          <a:p>
            <a:r>
              <a:rPr lang="en-IN" sz="7200" b="1" dirty="0">
                <a:latin typeface="MV Boli" panose="02000500030200090000" pitchFamily="2" charset="0"/>
                <a:cs typeface="MV Boli" panose="02000500030200090000" pitchFamily="2" charset="0"/>
              </a:rPr>
              <a:t>Thank you!</a:t>
            </a:r>
          </a:p>
        </p:txBody>
      </p:sp>
    </p:spTree>
    <p:extLst>
      <p:ext uri="{BB962C8B-B14F-4D97-AF65-F5344CB8AC3E}">
        <p14:creationId xmlns:p14="http://schemas.microsoft.com/office/powerpoint/2010/main" val="387988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001393-A1A0-41EF-92AF-4CF5E8FDCD4B}"/>
              </a:ext>
            </a:extLst>
          </p:cNvPr>
          <p:cNvSpPr txBox="1"/>
          <p:nvPr/>
        </p:nvSpPr>
        <p:spPr>
          <a:xfrm>
            <a:off x="1262743" y="152400"/>
            <a:ext cx="9764486"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800" b="1" dirty="0" err="1">
                <a:solidFill>
                  <a:schemeClr val="tx1"/>
                </a:solidFill>
              </a:rPr>
              <a:t>Unnat</a:t>
            </a:r>
            <a:r>
              <a:rPr lang="en-US" sz="2800" b="1" dirty="0">
                <a:solidFill>
                  <a:schemeClr val="tx1"/>
                </a:solidFill>
              </a:rPr>
              <a:t> Bharat Abhiyan</a:t>
            </a:r>
            <a:endParaRPr lang="en-IN" sz="2800" b="1" dirty="0">
              <a:solidFill>
                <a:schemeClr val="tx1"/>
              </a:solidFill>
            </a:endParaRPr>
          </a:p>
        </p:txBody>
      </p:sp>
      <p:pic>
        <p:nvPicPr>
          <p:cNvPr id="5" name="Content Placeholder 4">
            <a:extLst>
              <a:ext uri="{FF2B5EF4-FFF2-40B4-BE49-F238E27FC236}">
                <a16:creationId xmlns:a16="http://schemas.microsoft.com/office/drawing/2014/main" id="{37878098-4410-4C50-9A80-7AF1CBBE9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7503" y="1088827"/>
            <a:ext cx="4990212" cy="3326808"/>
          </a:xfrm>
          <a:prstGeom prst="rect">
            <a:avLst/>
          </a:prstGeom>
        </p:spPr>
      </p:pic>
      <p:sp>
        <p:nvSpPr>
          <p:cNvPr id="6" name="TextBox 5">
            <a:extLst>
              <a:ext uri="{FF2B5EF4-FFF2-40B4-BE49-F238E27FC236}">
                <a16:creationId xmlns:a16="http://schemas.microsoft.com/office/drawing/2014/main" id="{EB5FF50D-380E-42BB-89CC-93D8557E38AD}"/>
              </a:ext>
            </a:extLst>
          </p:cNvPr>
          <p:cNvSpPr txBox="1"/>
          <p:nvPr/>
        </p:nvSpPr>
        <p:spPr>
          <a:xfrm>
            <a:off x="8625364" y="751966"/>
            <a:ext cx="2832033" cy="372557"/>
          </a:xfrm>
          <a:prstGeom prst="rect">
            <a:avLst/>
          </a:prstGeom>
          <a:noFill/>
        </p:spPr>
        <p:txBody>
          <a:bodyPr wrap="square" rtlCol="0">
            <a:spAutoFit/>
          </a:bodyPr>
          <a:lstStyle/>
          <a:p>
            <a:r>
              <a:rPr lang="en-US" dirty="0"/>
              <a:t>UBA launch workshop, 2014</a:t>
            </a:r>
            <a:endParaRPr lang="en-IN" dirty="0"/>
          </a:p>
        </p:txBody>
      </p:sp>
      <p:pic>
        <p:nvPicPr>
          <p:cNvPr id="7" name="Picture 6">
            <a:extLst>
              <a:ext uri="{FF2B5EF4-FFF2-40B4-BE49-F238E27FC236}">
                <a16:creationId xmlns:a16="http://schemas.microsoft.com/office/drawing/2014/main" id="{7099F8E3-E9DA-4E45-BF84-4C22FFA7DB4B}"/>
              </a:ext>
            </a:extLst>
          </p:cNvPr>
          <p:cNvPicPr>
            <a:picLocks noChangeAspect="1"/>
          </p:cNvPicPr>
          <p:nvPr/>
        </p:nvPicPr>
        <p:blipFill>
          <a:blip r:embed="rId3"/>
          <a:stretch>
            <a:fillRect/>
          </a:stretch>
        </p:blipFill>
        <p:spPr>
          <a:xfrm>
            <a:off x="1132115" y="4461393"/>
            <a:ext cx="10515600" cy="2392914"/>
          </a:xfrm>
          <a:prstGeom prst="rect">
            <a:avLst/>
          </a:prstGeom>
        </p:spPr>
      </p:pic>
      <p:sp>
        <p:nvSpPr>
          <p:cNvPr id="8" name="TextBox 7">
            <a:extLst>
              <a:ext uri="{FF2B5EF4-FFF2-40B4-BE49-F238E27FC236}">
                <a16:creationId xmlns:a16="http://schemas.microsoft.com/office/drawing/2014/main" id="{C5D0797C-518A-4924-ACB7-18B0606DF98E}"/>
              </a:ext>
            </a:extLst>
          </p:cNvPr>
          <p:cNvSpPr txBox="1"/>
          <p:nvPr/>
        </p:nvSpPr>
        <p:spPr>
          <a:xfrm>
            <a:off x="1029206" y="4108394"/>
            <a:ext cx="2832033" cy="372557"/>
          </a:xfrm>
          <a:prstGeom prst="rect">
            <a:avLst/>
          </a:prstGeom>
          <a:noFill/>
        </p:spPr>
        <p:txBody>
          <a:bodyPr wrap="square" rtlCol="0">
            <a:spAutoFit/>
          </a:bodyPr>
          <a:lstStyle/>
          <a:p>
            <a:r>
              <a:rPr lang="en-US" dirty="0"/>
              <a:t>Launch of UBA 2.0, 2018</a:t>
            </a:r>
            <a:endParaRPr lang="en-IN" dirty="0"/>
          </a:p>
        </p:txBody>
      </p:sp>
      <p:pic>
        <p:nvPicPr>
          <p:cNvPr id="9" name="Picture 2">
            <a:extLst>
              <a:ext uri="{FF2B5EF4-FFF2-40B4-BE49-F238E27FC236}">
                <a16:creationId xmlns:a16="http://schemas.microsoft.com/office/drawing/2014/main" id="{779113E2-CCAE-4010-A4EC-E721A4C6E4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3943"/>
            <a:ext cx="1028349" cy="9813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OB POST: Professors at Indian Institute of Technology [IIT], Delhi:  Applications Open">
            <a:extLst>
              <a:ext uri="{FF2B5EF4-FFF2-40B4-BE49-F238E27FC236}">
                <a16:creationId xmlns:a16="http://schemas.microsoft.com/office/drawing/2014/main" id="{8A40A5B6-96C6-4CAD-986B-EB54314EA9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7027" y="0"/>
            <a:ext cx="984973" cy="97773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ED2811D4-641B-454F-AC2D-EE46DFB2E682}"/>
              </a:ext>
            </a:extLst>
          </p:cNvPr>
          <p:cNvSpPr txBox="1">
            <a:spLocks/>
          </p:cNvSpPr>
          <p:nvPr/>
        </p:nvSpPr>
        <p:spPr>
          <a:xfrm>
            <a:off x="514174" y="1221999"/>
            <a:ext cx="6027614" cy="270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dirty="0">
                <a:solidFill>
                  <a:srgbClr val="002060"/>
                </a:solidFill>
              </a:rPr>
              <a:t>A flagship program of the </a:t>
            </a:r>
            <a:r>
              <a:rPr lang="en-US" sz="2400" dirty="0" err="1">
                <a:solidFill>
                  <a:srgbClr val="002060"/>
                </a:solidFill>
              </a:rPr>
              <a:t>MoE</a:t>
            </a:r>
            <a:r>
              <a:rPr lang="en-US" sz="2400" dirty="0">
                <a:solidFill>
                  <a:srgbClr val="002060"/>
                </a:solidFill>
              </a:rPr>
              <a:t>, </a:t>
            </a:r>
            <a:r>
              <a:rPr lang="en-US" sz="2400" dirty="0" err="1">
                <a:solidFill>
                  <a:srgbClr val="002060"/>
                </a:solidFill>
              </a:rPr>
              <a:t>GoI</a:t>
            </a:r>
            <a:r>
              <a:rPr lang="en-US" sz="2400" dirty="0">
                <a:solidFill>
                  <a:srgbClr val="002060"/>
                </a:solidFill>
              </a:rPr>
              <a:t> launched in 2014, launched by Shri </a:t>
            </a:r>
            <a:r>
              <a:rPr lang="en-US" sz="2400" dirty="0" err="1">
                <a:solidFill>
                  <a:srgbClr val="002060"/>
                </a:solidFill>
              </a:rPr>
              <a:t>Pranab</a:t>
            </a:r>
            <a:r>
              <a:rPr lang="en-US" sz="2400" dirty="0">
                <a:solidFill>
                  <a:srgbClr val="002060"/>
                </a:solidFill>
              </a:rPr>
              <a:t> Mukherjee, </a:t>
            </a:r>
            <a:br>
              <a:rPr lang="en-US" sz="2400" dirty="0">
                <a:solidFill>
                  <a:srgbClr val="002060"/>
                </a:solidFill>
              </a:rPr>
            </a:br>
            <a:r>
              <a:rPr lang="en-US" sz="2400" dirty="0">
                <a:solidFill>
                  <a:srgbClr val="002060"/>
                </a:solidFill>
              </a:rPr>
              <a:t>the then President of India</a:t>
            </a:r>
          </a:p>
          <a:p>
            <a:pPr algn="just"/>
            <a:r>
              <a:rPr lang="en-US" sz="2400" b="1" dirty="0">
                <a:solidFill>
                  <a:srgbClr val="0000FF"/>
                </a:solidFill>
              </a:rPr>
              <a:t>Inspired by the vision of transformational change in rural development processes by leveraging knowledge institutions to help build the architecture of an inclusive India. </a:t>
            </a:r>
            <a:endParaRPr lang="en-US" sz="2400" dirty="0">
              <a:solidFill>
                <a:srgbClr val="0000FF"/>
              </a:solidFill>
            </a:endParaRPr>
          </a:p>
          <a:p>
            <a:pPr algn="just"/>
            <a:endParaRPr lang="en-US" sz="2400" dirty="0"/>
          </a:p>
          <a:p>
            <a:pPr algn="just"/>
            <a:endParaRPr lang="en-US" sz="2400" dirty="0"/>
          </a:p>
          <a:p>
            <a:pPr algn="just"/>
            <a:endParaRPr lang="en-US" sz="2400" dirty="0"/>
          </a:p>
          <a:p>
            <a:pPr marL="0" indent="0" algn="just">
              <a:buFont typeface="Arial" panose="020B0604020202020204" pitchFamily="34" charset="0"/>
              <a:buNone/>
            </a:pPr>
            <a:endParaRPr lang="en-IN" sz="2400" dirty="0"/>
          </a:p>
        </p:txBody>
      </p:sp>
    </p:spTree>
    <p:extLst>
      <p:ext uri="{BB962C8B-B14F-4D97-AF65-F5344CB8AC3E}">
        <p14:creationId xmlns:p14="http://schemas.microsoft.com/office/powerpoint/2010/main" val="12705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C3EE147-2685-033C-099C-C86E82B246D0}"/>
              </a:ext>
            </a:extLst>
          </p:cNvPr>
          <p:cNvPicPr>
            <a:picLocks noChangeAspect="1"/>
          </p:cNvPicPr>
          <p:nvPr/>
        </p:nvPicPr>
        <p:blipFill rotWithShape="1">
          <a:blip r:embed="rId2"/>
          <a:srcRect t="599" b="48915"/>
          <a:stretch/>
        </p:blipFill>
        <p:spPr>
          <a:xfrm>
            <a:off x="1442720" y="3396830"/>
            <a:ext cx="8908194" cy="3461170"/>
          </a:xfrm>
          <a:prstGeom prst="rect">
            <a:avLst/>
          </a:prstGeom>
        </p:spPr>
      </p:pic>
      <p:pic>
        <p:nvPicPr>
          <p:cNvPr id="7" name="Picture 6">
            <a:extLst>
              <a:ext uri="{FF2B5EF4-FFF2-40B4-BE49-F238E27FC236}">
                <a16:creationId xmlns:a16="http://schemas.microsoft.com/office/drawing/2014/main" id="{66FB7337-A691-4F7C-5B4F-224ACBF528FE}"/>
              </a:ext>
            </a:extLst>
          </p:cNvPr>
          <p:cNvPicPr>
            <a:picLocks noChangeAspect="1"/>
          </p:cNvPicPr>
          <p:nvPr/>
        </p:nvPicPr>
        <p:blipFill rotWithShape="1">
          <a:blip r:embed="rId3"/>
          <a:srcRect b="2578"/>
          <a:stretch/>
        </p:blipFill>
        <p:spPr>
          <a:xfrm>
            <a:off x="1290320" y="-167632"/>
            <a:ext cx="9851958" cy="3564462"/>
          </a:xfrm>
          <a:prstGeom prst="rect">
            <a:avLst/>
          </a:prstGeom>
        </p:spPr>
      </p:pic>
    </p:spTree>
    <p:extLst>
      <p:ext uri="{BB962C8B-B14F-4D97-AF65-F5344CB8AC3E}">
        <p14:creationId xmlns:p14="http://schemas.microsoft.com/office/powerpoint/2010/main" val="11721970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3EDB1A-0CB0-9BD5-C309-F6E1BA5F94DC}"/>
              </a:ext>
            </a:extLst>
          </p:cNvPr>
          <p:cNvPicPr>
            <a:picLocks noChangeAspect="1"/>
          </p:cNvPicPr>
          <p:nvPr/>
        </p:nvPicPr>
        <p:blipFill>
          <a:blip r:embed="rId2"/>
          <a:stretch>
            <a:fillRect/>
          </a:stretch>
        </p:blipFill>
        <p:spPr>
          <a:xfrm>
            <a:off x="2385474" y="-132079"/>
            <a:ext cx="7784686" cy="6990080"/>
          </a:xfrm>
          <a:prstGeom prst="rect">
            <a:avLst/>
          </a:prstGeom>
        </p:spPr>
      </p:pic>
    </p:spTree>
    <p:extLst>
      <p:ext uri="{BB962C8B-B14F-4D97-AF65-F5344CB8AC3E}">
        <p14:creationId xmlns:p14="http://schemas.microsoft.com/office/powerpoint/2010/main" val="48731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p:nvPr/>
        </p:nvSpPr>
        <p:spPr>
          <a:xfrm>
            <a:off x="3346567" y="85533"/>
            <a:ext cx="6031200" cy="738609"/>
          </a:xfrm>
          <a:prstGeom prst="rect">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121900" tIns="60933" rIns="121900" bIns="60933" anchor="t" anchorCtr="0">
            <a:spAutoFit/>
          </a:bodyPr>
          <a:lstStyle/>
          <a:p>
            <a:pPr algn="ctr"/>
            <a:r>
              <a:rPr lang="en" sz="4000" b="1">
                <a:solidFill>
                  <a:schemeClr val="dk1"/>
                </a:solidFill>
                <a:latin typeface="Calibri"/>
                <a:ea typeface="Calibri"/>
                <a:cs typeface="Calibri"/>
                <a:sym typeface="Calibri"/>
              </a:rPr>
              <a:t>UBA Network</a:t>
            </a:r>
            <a:endParaRPr sz="4000" b="1">
              <a:solidFill>
                <a:schemeClr val="dk1"/>
              </a:solidFill>
              <a:latin typeface="Calibri"/>
              <a:ea typeface="Calibri"/>
              <a:cs typeface="Calibri"/>
              <a:sym typeface="Calibri"/>
            </a:endParaRPr>
          </a:p>
        </p:txBody>
      </p:sp>
      <p:pic>
        <p:nvPicPr>
          <p:cNvPr id="72" name="Google Shape;72;p14" descr="UBA Logo.jpg"/>
          <p:cNvPicPr preferRelativeResize="0"/>
          <p:nvPr/>
        </p:nvPicPr>
        <p:blipFill rotWithShape="1">
          <a:blip r:embed="rId3">
            <a:alphaModFix/>
          </a:blip>
          <a:srcRect/>
          <a:stretch/>
        </p:blipFill>
        <p:spPr>
          <a:xfrm>
            <a:off x="198401" y="89132"/>
            <a:ext cx="961940" cy="731600"/>
          </a:xfrm>
          <a:prstGeom prst="rect">
            <a:avLst/>
          </a:prstGeom>
          <a:noFill/>
          <a:ln>
            <a:noFill/>
          </a:ln>
        </p:spPr>
      </p:pic>
      <p:pic>
        <p:nvPicPr>
          <p:cNvPr id="73" name="Google Shape;73;p14" descr="UBA Logo.jpg"/>
          <p:cNvPicPr preferRelativeResize="0"/>
          <p:nvPr/>
        </p:nvPicPr>
        <p:blipFill rotWithShape="1">
          <a:blip r:embed="rId3">
            <a:alphaModFix/>
          </a:blip>
          <a:srcRect/>
          <a:stretch/>
        </p:blipFill>
        <p:spPr>
          <a:xfrm>
            <a:off x="11031667" y="89132"/>
            <a:ext cx="961940" cy="731600"/>
          </a:xfrm>
          <a:prstGeom prst="rect">
            <a:avLst/>
          </a:prstGeom>
          <a:noFill/>
          <a:ln>
            <a:noFill/>
          </a:ln>
        </p:spPr>
      </p:pic>
      <p:pic>
        <p:nvPicPr>
          <p:cNvPr id="74" name="Google Shape;74;p14"/>
          <p:cNvPicPr preferRelativeResize="0"/>
          <p:nvPr/>
        </p:nvPicPr>
        <p:blipFill rotWithShape="1">
          <a:blip r:embed="rId4">
            <a:alphaModFix/>
          </a:blip>
          <a:srcRect/>
          <a:stretch/>
        </p:blipFill>
        <p:spPr>
          <a:xfrm>
            <a:off x="1829285" y="1103936"/>
            <a:ext cx="9065767" cy="5369633"/>
          </a:xfrm>
          <a:prstGeom prst="rect">
            <a:avLst/>
          </a:prstGeom>
          <a:noFill/>
          <a:ln w="88900" cap="sq" cmpd="thickThin">
            <a:solidFill>
              <a:srgbClr val="000000"/>
            </a:solidFill>
            <a:prstDash val="solid"/>
            <a:miter lim="800000"/>
            <a:headEnd type="none" w="sm" len="sm"/>
            <a:tailEnd type="none" w="sm" len="sm"/>
          </a:ln>
        </p:spPr>
      </p:pic>
      <p:sp>
        <p:nvSpPr>
          <p:cNvPr id="75" name="Google Shape;75;p14"/>
          <p:cNvSpPr txBox="1"/>
          <p:nvPr/>
        </p:nvSpPr>
        <p:spPr>
          <a:xfrm>
            <a:off x="8970633" y="1736834"/>
            <a:ext cx="1924400" cy="1497742"/>
          </a:xfrm>
          <a:prstGeom prst="rect">
            <a:avLst/>
          </a:prstGeom>
          <a:solidFill>
            <a:schemeClr val="lt1"/>
          </a:solidFill>
          <a:ln>
            <a:noFill/>
          </a:ln>
        </p:spPr>
        <p:txBody>
          <a:bodyPr spcFirstLastPara="1" wrap="square" lIns="121900" tIns="121900" rIns="121900" bIns="121900" anchor="t" anchorCtr="0">
            <a:spAutoFit/>
          </a:bodyPr>
          <a:lstStyle/>
          <a:p>
            <a:r>
              <a:rPr lang="en" sz="933" b="1">
                <a:solidFill>
                  <a:schemeClr val="dk1"/>
                </a:solidFill>
                <a:latin typeface="Calibri"/>
                <a:ea typeface="Calibri"/>
                <a:cs typeface="Calibri"/>
                <a:sym typeface="Calibri"/>
              </a:rPr>
              <a:t>S</a:t>
            </a:r>
            <a:r>
              <a:rPr lang="en" sz="800" b="1">
                <a:solidFill>
                  <a:schemeClr val="dk1"/>
                </a:solidFill>
                <a:latin typeface="Calibri"/>
                <a:ea typeface="Calibri"/>
                <a:cs typeface="Calibri"/>
                <a:sym typeface="Calibri"/>
              </a:rPr>
              <a:t>ustainable Agriculture System</a:t>
            </a:r>
            <a:endParaRPr sz="800">
              <a:solidFill>
                <a:schemeClr val="dk1"/>
              </a:solidFill>
              <a:latin typeface="Calibri"/>
              <a:ea typeface="Calibri"/>
              <a:cs typeface="Calibri"/>
              <a:sym typeface="Calibri"/>
            </a:endParaRPr>
          </a:p>
          <a:p>
            <a:r>
              <a:rPr lang="en" sz="800" b="1">
                <a:solidFill>
                  <a:schemeClr val="dk1"/>
                </a:solidFill>
                <a:latin typeface="Calibri"/>
                <a:ea typeface="Calibri"/>
                <a:cs typeface="Calibri"/>
                <a:sym typeface="Calibri"/>
              </a:rPr>
              <a:t>Rural Craft and Artisans Development &amp; Rural Industrialization and Entrepreneurship Development</a:t>
            </a:r>
            <a:endParaRPr sz="800">
              <a:solidFill>
                <a:schemeClr val="dk1"/>
              </a:solidFill>
              <a:latin typeface="Calibri"/>
              <a:ea typeface="Calibri"/>
              <a:cs typeface="Calibri"/>
              <a:sym typeface="Calibri"/>
            </a:endParaRPr>
          </a:p>
          <a:p>
            <a:r>
              <a:rPr lang="en" sz="800" b="1">
                <a:solidFill>
                  <a:schemeClr val="dk1"/>
                </a:solidFill>
                <a:latin typeface="Calibri"/>
                <a:ea typeface="Calibri"/>
                <a:cs typeface="Calibri"/>
                <a:sym typeface="Calibri"/>
              </a:rPr>
              <a:t>Rural Energy System</a:t>
            </a:r>
            <a:endParaRPr sz="800">
              <a:solidFill>
                <a:schemeClr val="dk1"/>
              </a:solidFill>
              <a:latin typeface="Calibri"/>
              <a:ea typeface="Calibri"/>
              <a:cs typeface="Calibri"/>
              <a:sym typeface="Calibri"/>
            </a:endParaRPr>
          </a:p>
          <a:p>
            <a:r>
              <a:rPr lang="en" sz="800" b="1">
                <a:solidFill>
                  <a:schemeClr val="dk1"/>
                </a:solidFill>
                <a:latin typeface="Calibri"/>
                <a:ea typeface="Calibri"/>
                <a:cs typeface="Calibri"/>
                <a:sym typeface="Calibri"/>
              </a:rPr>
              <a:t>Liquid Waste Management</a:t>
            </a:r>
            <a:endParaRPr sz="800">
              <a:solidFill>
                <a:schemeClr val="dk1"/>
              </a:solidFill>
              <a:latin typeface="Calibri"/>
              <a:ea typeface="Calibri"/>
              <a:cs typeface="Calibri"/>
              <a:sym typeface="Calibri"/>
            </a:endParaRPr>
          </a:p>
          <a:p>
            <a:r>
              <a:rPr lang="en" sz="800" b="1">
                <a:solidFill>
                  <a:schemeClr val="dk1"/>
                </a:solidFill>
                <a:latin typeface="Calibri"/>
                <a:ea typeface="Calibri"/>
                <a:cs typeface="Calibri"/>
                <a:sym typeface="Calibri"/>
              </a:rPr>
              <a:t> Skill Development</a:t>
            </a:r>
            <a:endParaRPr sz="800">
              <a:solidFill>
                <a:schemeClr val="dk1"/>
              </a:solidFill>
              <a:latin typeface="Calibri"/>
              <a:ea typeface="Calibri"/>
              <a:cs typeface="Calibri"/>
              <a:sym typeface="Calibri"/>
            </a:endParaRPr>
          </a:p>
          <a:p>
            <a:r>
              <a:rPr lang="en" sz="800" b="1">
                <a:solidFill>
                  <a:schemeClr val="dk1"/>
                </a:solidFill>
                <a:latin typeface="Calibri"/>
                <a:ea typeface="Calibri"/>
                <a:cs typeface="Calibri"/>
                <a:sym typeface="Calibri"/>
              </a:rPr>
              <a:t>Curriculum Reforms</a:t>
            </a:r>
            <a:endParaRPr sz="800">
              <a:solidFill>
                <a:schemeClr val="dk1"/>
              </a:solidFill>
              <a:latin typeface="Calibri"/>
              <a:ea typeface="Calibri"/>
              <a:cs typeface="Calibri"/>
              <a:sym typeface="Calibri"/>
            </a:endParaRPr>
          </a:p>
          <a:p>
            <a:r>
              <a:rPr lang="en" sz="800" b="1">
                <a:solidFill>
                  <a:schemeClr val="dk1"/>
                </a:solidFill>
                <a:latin typeface="Calibri"/>
                <a:ea typeface="Calibri"/>
                <a:cs typeface="Calibri"/>
                <a:sym typeface="Calibri"/>
              </a:rPr>
              <a:t>Participation in school Education System</a:t>
            </a:r>
            <a:endParaRPr sz="800">
              <a:solidFill>
                <a:schemeClr val="dk1"/>
              </a:solidFill>
              <a:latin typeface="Calibri"/>
              <a:ea typeface="Calibri"/>
              <a:cs typeface="Calibri"/>
              <a:sym typeface="Calibri"/>
            </a:endParaRPr>
          </a:p>
        </p:txBody>
      </p:sp>
      <p:sp>
        <p:nvSpPr>
          <p:cNvPr id="76" name="Google Shape;76;p14"/>
          <p:cNvSpPr txBox="1"/>
          <p:nvPr/>
        </p:nvSpPr>
        <p:spPr>
          <a:xfrm>
            <a:off x="6016651" y="1736833"/>
            <a:ext cx="980400" cy="338514"/>
          </a:xfrm>
          <a:prstGeom prst="rect">
            <a:avLst/>
          </a:prstGeom>
          <a:solidFill>
            <a:srgbClr val="D9EAD3"/>
          </a:solidFill>
          <a:ln w="9525" cap="flat" cmpd="sng">
            <a:solidFill>
              <a:srgbClr val="45818E"/>
            </a:solidFill>
            <a:prstDash val="solid"/>
            <a:round/>
            <a:headEnd type="none" w="sm" len="sm"/>
            <a:tailEnd type="none" w="sm" len="sm"/>
          </a:ln>
        </p:spPr>
        <p:txBody>
          <a:bodyPr spcFirstLastPara="1" wrap="square" lIns="91433" tIns="45700" rIns="91433" bIns="45700" anchor="t" anchorCtr="0">
            <a:spAutoFit/>
          </a:bodyPr>
          <a:lstStyle/>
          <a:p>
            <a:pPr algn="ctr"/>
            <a:r>
              <a:rPr lang="en" sz="1600" b="1">
                <a:solidFill>
                  <a:srgbClr val="000000"/>
                </a:solidFill>
                <a:latin typeface="Calibri"/>
                <a:ea typeface="Calibri"/>
                <a:cs typeface="Calibri"/>
                <a:sym typeface="Calibri"/>
              </a:rPr>
              <a:t>1 NCI</a:t>
            </a:r>
            <a:endParaRPr sz="1600"/>
          </a:p>
        </p:txBody>
      </p:sp>
      <p:sp>
        <p:nvSpPr>
          <p:cNvPr id="77" name="Google Shape;77;p14"/>
          <p:cNvSpPr txBox="1"/>
          <p:nvPr/>
        </p:nvSpPr>
        <p:spPr>
          <a:xfrm>
            <a:off x="6016649" y="2303788"/>
            <a:ext cx="980400" cy="338514"/>
          </a:xfrm>
          <a:prstGeom prst="rect">
            <a:avLst/>
          </a:prstGeom>
          <a:gradFill>
            <a:gsLst>
              <a:gs pos="0">
                <a:srgbClr val="F5D0D0"/>
              </a:gs>
              <a:gs pos="100000">
                <a:srgbClr val="D96868"/>
              </a:gs>
            </a:gsLst>
            <a:lin ang="5400012" scaled="0"/>
          </a:gradFill>
          <a:ln w="9525" cap="flat" cmpd="sng">
            <a:solidFill>
              <a:srgbClr val="ED7D31"/>
            </a:solidFill>
            <a:prstDash val="solid"/>
            <a:miter lim="800000"/>
            <a:headEnd type="none" w="sm" len="sm"/>
            <a:tailEnd type="none" w="sm" len="sm"/>
          </a:ln>
        </p:spPr>
        <p:txBody>
          <a:bodyPr spcFirstLastPara="1" wrap="square" lIns="91433" tIns="45700" rIns="91433" bIns="45700" anchor="t" anchorCtr="0">
            <a:spAutoFit/>
          </a:bodyPr>
          <a:lstStyle/>
          <a:p>
            <a:pPr algn="ctr"/>
            <a:r>
              <a:rPr lang="en" sz="1600" b="1">
                <a:solidFill>
                  <a:srgbClr val="000000"/>
                </a:solidFill>
                <a:latin typeface="Calibri"/>
                <a:ea typeface="Calibri"/>
                <a:cs typeface="Calibri"/>
                <a:sym typeface="Calibri"/>
              </a:rPr>
              <a:t>45 RCI*</a:t>
            </a:r>
            <a:endParaRPr sz="1600"/>
          </a:p>
        </p:txBody>
      </p:sp>
      <p:sp>
        <p:nvSpPr>
          <p:cNvPr id="78" name="Google Shape;78;p14"/>
          <p:cNvSpPr txBox="1"/>
          <p:nvPr/>
        </p:nvSpPr>
        <p:spPr>
          <a:xfrm>
            <a:off x="5908167" y="3368478"/>
            <a:ext cx="1197200" cy="338514"/>
          </a:xfrm>
          <a:prstGeom prst="rect">
            <a:avLst/>
          </a:prstGeom>
          <a:solidFill>
            <a:srgbClr val="F1C232"/>
          </a:solidFill>
          <a:ln w="9525" cap="flat" cmpd="sng">
            <a:solidFill>
              <a:srgbClr val="F1C232"/>
            </a:solidFill>
            <a:prstDash val="solid"/>
            <a:round/>
            <a:headEnd type="none" w="sm" len="sm"/>
            <a:tailEnd type="none" w="sm" len="sm"/>
          </a:ln>
        </p:spPr>
        <p:txBody>
          <a:bodyPr spcFirstLastPara="1" wrap="square" lIns="91433" tIns="45700" rIns="91433" bIns="45700" anchor="t" anchorCtr="0">
            <a:spAutoFit/>
          </a:bodyPr>
          <a:lstStyle/>
          <a:p>
            <a:pPr algn="ctr"/>
            <a:r>
              <a:rPr lang="en" sz="1600" b="1" dirty="0">
                <a:solidFill>
                  <a:srgbClr val="000000"/>
                </a:solidFill>
                <a:latin typeface="Calibri"/>
                <a:ea typeface="Calibri"/>
                <a:cs typeface="Calibri"/>
                <a:sym typeface="Calibri"/>
              </a:rPr>
              <a:t> 3229 PIs</a:t>
            </a:r>
            <a:endParaRPr sz="1600" dirty="0"/>
          </a:p>
        </p:txBody>
      </p:sp>
      <p:sp>
        <p:nvSpPr>
          <p:cNvPr id="79" name="Google Shape;79;p14"/>
          <p:cNvSpPr txBox="1"/>
          <p:nvPr/>
        </p:nvSpPr>
        <p:spPr>
          <a:xfrm>
            <a:off x="5908164" y="2878129"/>
            <a:ext cx="1197200" cy="338514"/>
          </a:xfrm>
          <a:prstGeom prst="rect">
            <a:avLst/>
          </a:prstGeom>
          <a:solidFill>
            <a:srgbClr val="CFE2F3"/>
          </a:solidFill>
          <a:ln w="9525" cap="flat" cmpd="sng">
            <a:solidFill>
              <a:srgbClr val="3D85C6"/>
            </a:solidFill>
            <a:prstDash val="solid"/>
            <a:round/>
            <a:headEnd type="none" w="sm" len="sm"/>
            <a:tailEnd type="none" w="sm" len="sm"/>
          </a:ln>
        </p:spPr>
        <p:txBody>
          <a:bodyPr spcFirstLastPara="1" wrap="square" lIns="91433" tIns="45700" rIns="91433" bIns="45700" anchor="t" anchorCtr="0">
            <a:spAutoFit/>
          </a:bodyPr>
          <a:lstStyle/>
          <a:p>
            <a:pPr algn="ctr"/>
            <a:r>
              <a:rPr lang="en" sz="1600" b="1">
                <a:solidFill>
                  <a:srgbClr val="000000"/>
                </a:solidFill>
                <a:latin typeface="Calibri"/>
                <a:ea typeface="Calibri"/>
                <a:cs typeface="Calibri"/>
                <a:sym typeface="Calibri"/>
              </a:rPr>
              <a:t>13 SEG**</a:t>
            </a:r>
            <a:endParaRPr sz="1600"/>
          </a:p>
        </p:txBody>
      </p:sp>
      <p:sp>
        <p:nvSpPr>
          <p:cNvPr id="80" name="Google Shape;80;p14"/>
          <p:cNvSpPr txBox="1"/>
          <p:nvPr/>
        </p:nvSpPr>
        <p:spPr>
          <a:xfrm>
            <a:off x="5610265" y="3858827"/>
            <a:ext cx="1793200" cy="1077178"/>
          </a:xfrm>
          <a:prstGeom prst="rect">
            <a:avLst/>
          </a:prstGeom>
          <a:solidFill>
            <a:srgbClr val="D9D2E9"/>
          </a:solidFill>
          <a:ln w="12700" cap="flat" cmpd="sng">
            <a:solidFill>
              <a:srgbClr val="674EA7"/>
            </a:solidFill>
            <a:prstDash val="solid"/>
            <a:miter lim="800000"/>
            <a:headEnd type="none" w="sm" len="sm"/>
            <a:tailEnd type="none" w="sm" len="sm"/>
          </a:ln>
        </p:spPr>
        <p:txBody>
          <a:bodyPr spcFirstLastPara="1" wrap="square" lIns="91433" tIns="45700" rIns="91433" bIns="45700" anchor="t" anchorCtr="0">
            <a:spAutoFit/>
          </a:bodyPr>
          <a:lstStyle/>
          <a:p>
            <a:pPr algn="ctr"/>
            <a:r>
              <a:rPr lang="en" sz="1600" b="1">
                <a:solidFill>
                  <a:schemeClr val="dk1"/>
                </a:solidFill>
                <a:latin typeface="Calibri"/>
                <a:ea typeface="Calibri"/>
                <a:cs typeface="Calibri"/>
                <a:sym typeface="Calibri"/>
              </a:rPr>
              <a:t>Covering All States with 57 Aspirational Districts</a:t>
            </a:r>
            <a:endParaRPr sz="1600">
              <a:solidFill>
                <a:schemeClr val="dk1"/>
              </a:solidFill>
            </a:endParaRPr>
          </a:p>
        </p:txBody>
      </p:sp>
      <p:sp>
        <p:nvSpPr>
          <p:cNvPr id="81" name="Google Shape;81;p14"/>
          <p:cNvSpPr txBox="1"/>
          <p:nvPr/>
        </p:nvSpPr>
        <p:spPr>
          <a:xfrm>
            <a:off x="1829300" y="5787968"/>
            <a:ext cx="7899200" cy="697715"/>
          </a:xfrm>
          <a:prstGeom prst="rect">
            <a:avLst/>
          </a:prstGeom>
          <a:noFill/>
          <a:ln>
            <a:noFill/>
          </a:ln>
        </p:spPr>
        <p:txBody>
          <a:bodyPr spcFirstLastPara="1" wrap="square" lIns="121900" tIns="121900" rIns="121900" bIns="121900" anchor="t" anchorCtr="0">
            <a:spAutoFit/>
          </a:bodyPr>
          <a:lstStyle/>
          <a:p>
            <a:r>
              <a:rPr lang="en" sz="1467" b="1">
                <a:solidFill>
                  <a:schemeClr val="dk1"/>
                </a:solidFill>
                <a:latin typeface="Calibri"/>
                <a:ea typeface="Calibri"/>
                <a:cs typeface="Calibri"/>
                <a:sym typeface="Calibri"/>
              </a:rPr>
              <a:t>*4 more RCIs proposed in Northeast region</a:t>
            </a:r>
            <a:endParaRPr sz="1467">
              <a:solidFill>
                <a:schemeClr val="dk1"/>
              </a:solidFill>
              <a:latin typeface="Calibri"/>
              <a:ea typeface="Calibri"/>
              <a:cs typeface="Calibri"/>
              <a:sym typeface="Calibri"/>
            </a:endParaRPr>
          </a:p>
          <a:p>
            <a:r>
              <a:rPr lang="en" sz="1467" b="1">
                <a:solidFill>
                  <a:schemeClr val="dk1"/>
                </a:solidFill>
                <a:latin typeface="Calibri"/>
                <a:ea typeface="Calibri"/>
                <a:cs typeface="Calibri"/>
                <a:sym typeface="Calibri"/>
              </a:rPr>
              <a:t>** 2 more SEG formed in National Executive Committee on Livelihood and Empowerment</a:t>
            </a:r>
            <a:endParaRPr sz="1467">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102" name="Google Shape;102;p15" descr="Why India needs smart villages not smart cities"/>
          <p:cNvPicPr preferRelativeResize="0"/>
          <p:nvPr/>
        </p:nvPicPr>
        <p:blipFill rotWithShape="1">
          <a:blip r:embed="rId3">
            <a:alphaModFix/>
          </a:blip>
          <a:srcRect t="8750"/>
          <a:stretch/>
        </p:blipFill>
        <p:spPr>
          <a:xfrm>
            <a:off x="7584203" y="2406733"/>
            <a:ext cx="4121600" cy="2854800"/>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fadeDir="5400012" sy="-100000" algn="bl" rotWithShape="0"/>
          </a:effectLst>
        </p:spPr>
      </p:pic>
      <p:sp>
        <p:nvSpPr>
          <p:cNvPr id="103" name="Google Shape;103;p15"/>
          <p:cNvSpPr txBox="1"/>
          <p:nvPr/>
        </p:nvSpPr>
        <p:spPr>
          <a:xfrm>
            <a:off x="3346567" y="85533"/>
            <a:ext cx="6031200" cy="738609"/>
          </a:xfrm>
          <a:prstGeom prst="rect">
            <a:avLst/>
          </a:prstGeom>
          <a:gradFill>
            <a:gsLst>
              <a:gs pos="0">
                <a:srgbClr val="FFFFFF"/>
              </a:gs>
              <a:gs pos="100000">
                <a:srgbClr val="B3B3B3"/>
              </a:gs>
            </a:gsLst>
            <a:path path="circle">
              <a:fillToRect l="50000" t="50000" r="50000" b="50000"/>
            </a:path>
            <a:tileRect/>
          </a:gradFill>
          <a:ln w="9525" cap="flat" cmpd="sng">
            <a:solidFill>
              <a:schemeClr val="dk2"/>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121900" tIns="60933" rIns="121900" bIns="60933" anchor="t" anchorCtr="0">
            <a:spAutoFit/>
          </a:bodyPr>
          <a:lstStyle/>
          <a:p>
            <a:pPr algn="ctr"/>
            <a:r>
              <a:rPr lang="en" sz="4000" b="1">
                <a:solidFill>
                  <a:schemeClr val="dk1"/>
                </a:solidFill>
                <a:latin typeface="Calibri"/>
                <a:ea typeface="Calibri"/>
                <a:cs typeface="Calibri"/>
                <a:sym typeface="Calibri"/>
              </a:rPr>
              <a:t>Ethos of UBA</a:t>
            </a:r>
            <a:endParaRPr sz="4000" b="1">
              <a:solidFill>
                <a:schemeClr val="dk1"/>
              </a:solidFill>
              <a:latin typeface="Calibri"/>
              <a:ea typeface="Calibri"/>
              <a:cs typeface="Calibri"/>
              <a:sym typeface="Calibri"/>
            </a:endParaRPr>
          </a:p>
        </p:txBody>
      </p:sp>
      <p:pic>
        <p:nvPicPr>
          <p:cNvPr id="104" name="Google Shape;104;p15" descr="UBA Logo.jpg"/>
          <p:cNvPicPr preferRelativeResize="0"/>
          <p:nvPr/>
        </p:nvPicPr>
        <p:blipFill rotWithShape="1">
          <a:blip r:embed="rId4">
            <a:alphaModFix/>
          </a:blip>
          <a:srcRect/>
          <a:stretch/>
        </p:blipFill>
        <p:spPr>
          <a:xfrm>
            <a:off x="198401" y="89132"/>
            <a:ext cx="961940" cy="731600"/>
          </a:xfrm>
          <a:prstGeom prst="rect">
            <a:avLst/>
          </a:prstGeom>
          <a:noFill/>
          <a:ln>
            <a:noFill/>
          </a:ln>
        </p:spPr>
      </p:pic>
      <p:pic>
        <p:nvPicPr>
          <p:cNvPr id="105" name="Google Shape;105;p15" descr="UBA Logo.jpg"/>
          <p:cNvPicPr preferRelativeResize="0"/>
          <p:nvPr/>
        </p:nvPicPr>
        <p:blipFill rotWithShape="1">
          <a:blip r:embed="rId4">
            <a:alphaModFix/>
          </a:blip>
          <a:srcRect/>
          <a:stretch/>
        </p:blipFill>
        <p:spPr>
          <a:xfrm>
            <a:off x="11031667" y="89132"/>
            <a:ext cx="961940" cy="731600"/>
          </a:xfrm>
          <a:prstGeom prst="rect">
            <a:avLst/>
          </a:prstGeom>
          <a:noFill/>
          <a:ln>
            <a:noFill/>
          </a:ln>
        </p:spPr>
      </p:pic>
      <p:pic>
        <p:nvPicPr>
          <p:cNvPr id="3" name="Picture 2">
            <a:extLst>
              <a:ext uri="{FF2B5EF4-FFF2-40B4-BE49-F238E27FC236}">
                <a16:creationId xmlns:a16="http://schemas.microsoft.com/office/drawing/2014/main" id="{DE2271B4-CB52-5A95-640F-986AA0004E35}"/>
              </a:ext>
            </a:extLst>
          </p:cNvPr>
          <p:cNvPicPr>
            <a:picLocks noChangeAspect="1"/>
          </p:cNvPicPr>
          <p:nvPr/>
        </p:nvPicPr>
        <p:blipFill rotWithShape="1">
          <a:blip r:embed="rId5"/>
          <a:srcRect b="1356"/>
          <a:stretch/>
        </p:blipFill>
        <p:spPr>
          <a:xfrm>
            <a:off x="250942" y="1047410"/>
            <a:ext cx="6261618" cy="551150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2B8F2-F498-BC79-EF32-A855EDC81A59}"/>
              </a:ext>
            </a:extLst>
          </p:cNvPr>
          <p:cNvPicPr>
            <a:picLocks noChangeAspect="1"/>
          </p:cNvPicPr>
          <p:nvPr/>
        </p:nvPicPr>
        <p:blipFill>
          <a:blip r:embed="rId2"/>
          <a:stretch>
            <a:fillRect/>
          </a:stretch>
        </p:blipFill>
        <p:spPr>
          <a:xfrm>
            <a:off x="2049780" y="16492"/>
            <a:ext cx="8092440" cy="6841508"/>
          </a:xfrm>
          <a:prstGeom prst="rect">
            <a:avLst/>
          </a:prstGeom>
        </p:spPr>
      </p:pic>
    </p:spTree>
    <p:extLst>
      <p:ext uri="{BB962C8B-B14F-4D97-AF65-F5344CB8AC3E}">
        <p14:creationId xmlns:p14="http://schemas.microsoft.com/office/powerpoint/2010/main" val="2770949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1CB7F-EBD4-EF02-90C8-C08870B7BA6C}"/>
              </a:ext>
            </a:extLst>
          </p:cNvPr>
          <p:cNvPicPr>
            <a:picLocks noChangeAspect="1"/>
          </p:cNvPicPr>
          <p:nvPr/>
        </p:nvPicPr>
        <p:blipFill>
          <a:blip r:embed="rId2"/>
          <a:stretch>
            <a:fillRect/>
          </a:stretch>
        </p:blipFill>
        <p:spPr>
          <a:xfrm>
            <a:off x="0" y="211237"/>
            <a:ext cx="12192000" cy="6435525"/>
          </a:xfrm>
          <a:prstGeom prst="rect">
            <a:avLst/>
          </a:prstGeom>
        </p:spPr>
      </p:pic>
    </p:spTree>
    <p:extLst>
      <p:ext uri="{BB962C8B-B14F-4D97-AF65-F5344CB8AC3E}">
        <p14:creationId xmlns:p14="http://schemas.microsoft.com/office/powerpoint/2010/main" val="171459735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